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1601" r:id="rId3"/>
    <p:sldId id="1524" r:id="rId4"/>
    <p:sldId id="1611" r:id="rId5"/>
    <p:sldId id="1540" r:id="rId6"/>
    <p:sldId id="370" r:id="rId7"/>
    <p:sldId id="1525" r:id="rId8"/>
    <p:sldId id="1606" r:id="rId9"/>
    <p:sldId id="1596" r:id="rId10"/>
    <p:sldId id="1597" r:id="rId11"/>
    <p:sldId id="1598" r:id="rId12"/>
    <p:sldId id="1599" r:id="rId13"/>
    <p:sldId id="1600" r:id="rId14"/>
    <p:sldId id="1602" r:id="rId15"/>
    <p:sldId id="303" r:id="rId16"/>
    <p:sldId id="348" r:id="rId17"/>
    <p:sldId id="351" r:id="rId18"/>
    <p:sldId id="352" r:id="rId19"/>
    <p:sldId id="353" r:id="rId20"/>
    <p:sldId id="262" r:id="rId21"/>
    <p:sldId id="263" r:id="rId22"/>
    <p:sldId id="1593" r:id="rId23"/>
    <p:sldId id="1520" r:id="rId24"/>
    <p:sldId id="1570" r:id="rId25"/>
    <p:sldId id="1560" r:id="rId26"/>
    <p:sldId id="1591" r:id="rId27"/>
    <p:sldId id="1592" r:id="rId28"/>
    <p:sldId id="1537" r:id="rId29"/>
    <p:sldId id="1532" r:id="rId30"/>
    <p:sldId id="302" r:id="rId31"/>
    <p:sldId id="1555" r:id="rId32"/>
    <p:sldId id="1533" r:id="rId33"/>
    <p:sldId id="1609" r:id="rId34"/>
    <p:sldId id="1594" r:id="rId35"/>
    <p:sldId id="1603" r:id="rId36"/>
    <p:sldId id="1605" r:id="rId37"/>
    <p:sldId id="1595" r:id="rId38"/>
    <p:sldId id="372" r:id="rId39"/>
    <p:sldId id="1608" r:id="rId40"/>
    <p:sldId id="1543" r:id="rId41"/>
    <p:sldId id="1542" r:id="rId42"/>
    <p:sldId id="272" r:id="rId43"/>
    <p:sldId id="1561" r:id="rId44"/>
    <p:sldId id="316" r:id="rId45"/>
    <p:sldId id="1607" r:id="rId46"/>
    <p:sldId id="1612" r:id="rId47"/>
    <p:sldId id="1556" r:id="rId48"/>
    <p:sldId id="161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651"/>
    <a:srgbClr val="7A81FF"/>
    <a:srgbClr val="FF8AD8"/>
    <a:srgbClr val="A122A2"/>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61"/>
    <p:restoredTop sz="94705"/>
  </p:normalViewPr>
  <p:slideViewPr>
    <p:cSldViewPr snapToGrid="0" snapToObjects="1">
      <p:cViewPr>
        <p:scale>
          <a:sx n="110" d="100"/>
          <a:sy n="110" d="100"/>
        </p:scale>
        <p:origin x="39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9D98E-B5B4-F941-8744-6B11372DA51F}" type="datetimeFigureOut">
              <a:rPr lang="en-US" smtClean="0"/>
              <a:t>6/8/21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9BE66-B989-3E45-BE82-9B9D6515EA15}" type="slidenum">
              <a:rPr lang="en-US" smtClean="0"/>
              <a:t>‹#›</a:t>
            </a:fld>
            <a:endParaRPr lang="en-US"/>
          </a:p>
        </p:txBody>
      </p:sp>
    </p:spTree>
    <p:extLst>
      <p:ext uri="{BB962C8B-B14F-4D97-AF65-F5344CB8AC3E}">
        <p14:creationId xmlns:p14="http://schemas.microsoft.com/office/powerpoint/2010/main" val="272399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363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075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61F4-62FD-614D-9AEE-38637E675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0AEDF2-5122-B549-BCBD-7FFD58EEC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11B22D-E92C-F349-80B2-AFD0FFD1F8FD}"/>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A18B2911-DEE6-1248-862F-2ADF98453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CE23D-CB5D-004E-8EBD-22ABD8B6E90A}"/>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292565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5134-91F7-4949-957A-D387754DF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A3D6D-397B-DF43-BCDF-A5F57004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16CC9-52FB-0148-80A7-5DC363CD8D5C}"/>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161085D2-50FE-3B44-BFF9-304C82D12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28573C-D005-8A43-963F-335F1C4D2081}"/>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119465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864A8-9E4E-3545-BA8A-467220E59D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C0F5DD-B511-F34C-BBA0-1779F18A5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C42D2-DF8B-A64C-B610-61247E570719}"/>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7DA8E5B4-E47D-B74E-8174-89134627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D74C8-D8D3-CB44-8A11-9F9E34DC33F9}"/>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35296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37350" y="1549400"/>
            <a:ext cx="4356100" cy="509956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336550" y="1917700"/>
            <a:ext cx="5524500" cy="4432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47649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E3FB-2A2E-924F-B2D9-595D610BB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B8812-9A91-6A4A-AD40-6AA3A25FC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2986A-E7A6-684C-83F5-DF3812724A15}"/>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A254F8AE-B25A-904C-875A-1B445EC76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931A1-F96F-1842-A728-C0377FD2AD31}"/>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133920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627E-DD44-E143-B0A6-8A67C3AEAC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290D6-9512-7A45-B8B6-1F6A800F80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289F2-CDA7-E948-8E64-3F68551B4E57}"/>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0619FF35-E309-594A-85A5-051D64FD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C02E7-185C-0347-8C3F-EDC0C19A55EC}"/>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419315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F155-07D5-6D49-A642-65378A967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6E480-4E24-B643-851D-0DC6629BB4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8F37A-6246-3E44-A2FC-0C253075D0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96C6AA-A2BD-E947-A1B7-546D8A31E1DD}"/>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6" name="Footer Placeholder 5">
            <a:extLst>
              <a:ext uri="{FF2B5EF4-FFF2-40B4-BE49-F238E27FC236}">
                <a16:creationId xmlns:a16="http://schemas.microsoft.com/office/drawing/2014/main" id="{FC07F2A8-FC67-2B41-B9EC-4E0F9F80C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0DAF6-86B9-D34B-97A3-2970D324FFB5}"/>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190507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1A6E-D256-7649-90CB-716CD47752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1357E-D5A8-5445-81C2-2D0385BE2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CBCCE-06E9-3644-8316-321CDE357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A96DA3-7ACB-9B43-84DC-37BFBA4B2B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B9BCB4-4948-8945-B7DC-F5067D0DF3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E40EF0-5F3A-0041-B8AB-61678D46FEAA}"/>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8" name="Footer Placeholder 7">
            <a:extLst>
              <a:ext uri="{FF2B5EF4-FFF2-40B4-BE49-F238E27FC236}">
                <a16:creationId xmlns:a16="http://schemas.microsoft.com/office/drawing/2014/main" id="{C981BA15-DA19-C54B-A70D-328C25CF8B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A59F13-A97A-A746-A5C8-526D647A57F8}"/>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379296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5734-48B2-544C-9A15-CFEF6C09D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D4AEEF-28E1-104D-819B-51E28EF2FC02}"/>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4" name="Footer Placeholder 3">
            <a:extLst>
              <a:ext uri="{FF2B5EF4-FFF2-40B4-BE49-F238E27FC236}">
                <a16:creationId xmlns:a16="http://schemas.microsoft.com/office/drawing/2014/main" id="{BA989AE6-DEB1-B448-BAFB-16778E99F6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C0607-A4D6-6E44-89C7-92C224FB0759}"/>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24963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542C85-BDC4-F84A-BFC1-2ADAC216FD90}"/>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3" name="Footer Placeholder 2">
            <a:extLst>
              <a:ext uri="{FF2B5EF4-FFF2-40B4-BE49-F238E27FC236}">
                <a16:creationId xmlns:a16="http://schemas.microsoft.com/office/drawing/2014/main" id="{9917024D-E2E7-7D4E-AA78-0DBC2C5A1C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4E363C-F947-AE49-AB40-31ABFF3C3C37}"/>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38915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8E49B-81CB-114B-9848-620134544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18A1D9-27BF-8B4E-B108-DFCBC4D8D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8E309-5F18-8146-974F-5F7132A33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FE73A-B4D0-9243-A08B-56DBE081A1F2}"/>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6" name="Footer Placeholder 5">
            <a:extLst>
              <a:ext uri="{FF2B5EF4-FFF2-40B4-BE49-F238E27FC236}">
                <a16:creationId xmlns:a16="http://schemas.microsoft.com/office/drawing/2014/main" id="{64394EAC-A07C-5842-B9A4-E8AF36D2B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F33D6-9F43-084A-B371-371622108F58}"/>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201871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C934-9980-444D-A979-1C8266DF1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FC3372-5205-F94A-91A1-B7B13133B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2A91E-A6F0-8944-91CD-85E58550F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E70CEF-484F-384A-86E9-B134D2D9AD36}"/>
              </a:ext>
            </a:extLst>
          </p:cNvPr>
          <p:cNvSpPr>
            <a:spLocks noGrp="1"/>
          </p:cNvSpPr>
          <p:nvPr>
            <p:ph type="dt" sz="half" idx="10"/>
          </p:nvPr>
        </p:nvSpPr>
        <p:spPr/>
        <p:txBody>
          <a:bodyPr/>
          <a:lstStyle/>
          <a:p>
            <a:fld id="{9D65980C-D037-D044-83F1-AF2019040CBB}" type="datetimeFigureOut">
              <a:rPr lang="en-US" smtClean="0"/>
              <a:t>6/8/21</a:t>
            </a:fld>
            <a:endParaRPr lang="en-US"/>
          </a:p>
        </p:txBody>
      </p:sp>
      <p:sp>
        <p:nvSpPr>
          <p:cNvPr id="6" name="Footer Placeholder 5">
            <a:extLst>
              <a:ext uri="{FF2B5EF4-FFF2-40B4-BE49-F238E27FC236}">
                <a16:creationId xmlns:a16="http://schemas.microsoft.com/office/drawing/2014/main" id="{E00571E5-8A24-4F43-B4E1-0455CADBFE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4C1C3-25F1-EF4D-BF11-71FD9CCB159E}"/>
              </a:ext>
            </a:extLst>
          </p:cNvPr>
          <p:cNvSpPr>
            <a:spLocks noGrp="1"/>
          </p:cNvSpPr>
          <p:nvPr>
            <p:ph type="sldNum" sz="quarter" idx="12"/>
          </p:nvPr>
        </p:nvSpPr>
        <p:spPr/>
        <p:txBody>
          <a:bodyPr/>
          <a:lstStyle/>
          <a:p>
            <a:fld id="{009A0434-D642-3649-8F91-59DF9E79AE11}" type="slidenum">
              <a:rPr lang="en-US" smtClean="0"/>
              <a:t>‹#›</a:t>
            </a:fld>
            <a:endParaRPr lang="en-US"/>
          </a:p>
        </p:txBody>
      </p:sp>
    </p:spTree>
    <p:extLst>
      <p:ext uri="{BB962C8B-B14F-4D97-AF65-F5344CB8AC3E}">
        <p14:creationId xmlns:p14="http://schemas.microsoft.com/office/powerpoint/2010/main" val="281557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350AA-E179-314B-81F8-C12C2E0A1A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7D335F-EA08-4E49-A40B-8F65E8AF0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BD4AC-32E9-2A4F-A274-01FD8A0D1C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5980C-D037-D044-83F1-AF2019040CBB}" type="datetimeFigureOut">
              <a:rPr lang="en-US" smtClean="0"/>
              <a:t>6/8/21</a:t>
            </a:fld>
            <a:endParaRPr lang="en-US"/>
          </a:p>
        </p:txBody>
      </p:sp>
      <p:sp>
        <p:nvSpPr>
          <p:cNvPr id="5" name="Footer Placeholder 4">
            <a:extLst>
              <a:ext uri="{FF2B5EF4-FFF2-40B4-BE49-F238E27FC236}">
                <a16:creationId xmlns:a16="http://schemas.microsoft.com/office/drawing/2014/main" id="{A01DCEC4-A155-414B-8CF8-BFF9D2B71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021C50-456E-1C4F-B619-88B6A6ABA5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A0434-D642-3649-8F91-59DF9E79AE11}" type="slidenum">
              <a:rPr lang="en-US" smtClean="0"/>
              <a:t>‹#›</a:t>
            </a:fld>
            <a:endParaRPr lang="en-US"/>
          </a:p>
        </p:txBody>
      </p:sp>
    </p:spTree>
    <p:extLst>
      <p:ext uri="{BB962C8B-B14F-4D97-AF65-F5344CB8AC3E}">
        <p14:creationId xmlns:p14="http://schemas.microsoft.com/office/powerpoint/2010/main" val="2817371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hyperlink" Target="mailto:David@PiedmontAve.com" TargetMode="External"/><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www.piedmontave.com/"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piedmontave.com/law" TargetMode="External"/><Relationship Id="rId7" Type="http://schemas.openxmlformats.org/officeDocument/2006/relationships/image" Target="../media/image11.svg"/><Relationship Id="rId12" Type="http://schemas.openxmlformats.org/officeDocument/2006/relationships/image" Target="../media/image3.png"/><Relationship Id="rId2" Type="http://schemas.openxmlformats.org/officeDocument/2006/relationships/hyperlink" Target="http://www.piedmontave.com/" TargetMode="Externa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jpeg"/><Relationship Id="rId5" Type="http://schemas.openxmlformats.org/officeDocument/2006/relationships/image" Target="../media/image9.svg"/><Relationship Id="rId10" Type="http://schemas.openxmlformats.org/officeDocument/2006/relationships/image" Target="../media/image65.jpe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DE820F-A711-324C-89E5-FF7C9963D4CE}"/>
              </a:ext>
            </a:extLst>
          </p:cNvPr>
          <p:cNvSpPr/>
          <p:nvPr/>
        </p:nvSpPr>
        <p:spPr>
          <a:xfrm>
            <a:off x="6885542" y="1981330"/>
            <a:ext cx="5306457" cy="397199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erson, person, indoor, computer&#10;&#10;Description automatically generated">
            <a:extLst>
              <a:ext uri="{FF2B5EF4-FFF2-40B4-BE49-F238E27FC236}">
                <a16:creationId xmlns:a16="http://schemas.microsoft.com/office/drawing/2014/main" id="{8145FD11-8415-7F45-AD2E-942A0B769021}"/>
              </a:ext>
            </a:extLst>
          </p:cNvPr>
          <p:cNvPicPr>
            <a:picLocks noChangeAspect="1"/>
          </p:cNvPicPr>
          <p:nvPr/>
        </p:nvPicPr>
        <p:blipFill>
          <a:blip r:embed="rId2"/>
          <a:stretch>
            <a:fillRect/>
          </a:stretch>
        </p:blipFill>
        <p:spPr>
          <a:xfrm>
            <a:off x="671419" y="1981330"/>
            <a:ext cx="6225702" cy="3971998"/>
          </a:xfrm>
          <a:prstGeom prst="rect">
            <a:avLst/>
          </a:prstGeom>
        </p:spPr>
      </p:pic>
      <p:sp>
        <p:nvSpPr>
          <p:cNvPr id="12" name="Rectangle 11">
            <a:extLst>
              <a:ext uri="{FF2B5EF4-FFF2-40B4-BE49-F238E27FC236}">
                <a16:creationId xmlns:a16="http://schemas.microsoft.com/office/drawing/2014/main" id="{9F378541-5BD1-4744-8CDB-941CA59DC747}"/>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0C7BD0-F865-CB4C-AF44-C2F5BEEBACB7}"/>
              </a:ext>
            </a:extLst>
          </p:cNvPr>
          <p:cNvSpPr/>
          <p:nvPr/>
        </p:nvSpPr>
        <p:spPr>
          <a:xfrm>
            <a:off x="963038" y="-175098"/>
            <a:ext cx="4124528" cy="215642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511D0B-2E94-BA4E-8734-BC178614ED6F}"/>
              </a:ext>
            </a:extLst>
          </p:cNvPr>
          <p:cNvSpPr txBox="1"/>
          <p:nvPr/>
        </p:nvSpPr>
        <p:spPr>
          <a:xfrm>
            <a:off x="754118" y="510571"/>
            <a:ext cx="4554482" cy="1015663"/>
          </a:xfrm>
          <a:prstGeom prst="rect">
            <a:avLst/>
          </a:prstGeom>
          <a:noFill/>
        </p:spPr>
        <p:txBody>
          <a:bodyPr wrap="square" rtlCol="0">
            <a:spAutoFit/>
          </a:bodyPr>
          <a:lstStyle/>
          <a:p>
            <a:pPr algn="ctr"/>
            <a:r>
              <a:rPr lang="en-US" sz="6000" b="1" dirty="0">
                <a:solidFill>
                  <a:schemeClr val="accent1">
                    <a:lumMod val="60000"/>
                    <a:lumOff val="40000"/>
                  </a:schemeClr>
                </a:solidFill>
              </a:rPr>
              <a:t>GET A GRIP</a:t>
            </a:r>
            <a:endParaRPr lang="en-US" sz="5400" b="1" dirty="0">
              <a:solidFill>
                <a:srgbClr val="941651"/>
              </a:solidFill>
            </a:endParaRPr>
          </a:p>
        </p:txBody>
      </p:sp>
      <p:sp>
        <p:nvSpPr>
          <p:cNvPr id="5" name="TextBox 4">
            <a:extLst>
              <a:ext uri="{FF2B5EF4-FFF2-40B4-BE49-F238E27FC236}">
                <a16:creationId xmlns:a16="http://schemas.microsoft.com/office/drawing/2014/main" id="{ED6E34CE-3A21-534D-BBBE-826CA6027E1A}"/>
              </a:ext>
            </a:extLst>
          </p:cNvPr>
          <p:cNvSpPr txBox="1"/>
          <p:nvPr/>
        </p:nvSpPr>
        <p:spPr>
          <a:xfrm>
            <a:off x="8294628" y="2993253"/>
            <a:ext cx="3689131" cy="523220"/>
          </a:xfrm>
          <a:prstGeom prst="rect">
            <a:avLst/>
          </a:prstGeom>
          <a:noFill/>
        </p:spPr>
        <p:txBody>
          <a:bodyPr wrap="square" rtlCol="0">
            <a:spAutoFit/>
          </a:bodyPr>
          <a:lstStyle/>
          <a:p>
            <a:r>
              <a:rPr lang="en-US" sz="2800" dirty="0">
                <a:solidFill>
                  <a:schemeClr val="bg2">
                    <a:lumMod val="25000"/>
                  </a:schemeClr>
                </a:solidFill>
              </a:rPr>
              <a:t>David </a:t>
            </a:r>
            <a:r>
              <a:rPr lang="en-US" sz="2800" dirty="0" err="1">
                <a:solidFill>
                  <a:schemeClr val="bg2">
                    <a:lumMod val="25000"/>
                  </a:schemeClr>
                </a:solidFill>
              </a:rPr>
              <a:t>Mitroff</a:t>
            </a:r>
            <a:r>
              <a:rPr lang="en-US" sz="2800" dirty="0">
                <a:solidFill>
                  <a:schemeClr val="bg2">
                    <a:lumMod val="25000"/>
                  </a:schemeClr>
                </a:solidFill>
              </a:rPr>
              <a:t>, Ph.D.</a:t>
            </a:r>
          </a:p>
        </p:txBody>
      </p:sp>
      <p:pic>
        <p:nvPicPr>
          <p:cNvPr id="3" name="Picture 2" descr="Logo&#10;&#10;Description automatically generated">
            <a:extLst>
              <a:ext uri="{FF2B5EF4-FFF2-40B4-BE49-F238E27FC236}">
                <a16:creationId xmlns:a16="http://schemas.microsoft.com/office/drawing/2014/main" id="{F864755F-6C55-3543-997C-FF8AB3F7C49E}"/>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3" name="Rectangle 12">
            <a:extLst>
              <a:ext uri="{FF2B5EF4-FFF2-40B4-BE49-F238E27FC236}">
                <a16:creationId xmlns:a16="http://schemas.microsoft.com/office/drawing/2014/main" id="{F5BA5F98-6BD4-924B-8610-4647B4ABDB01}"/>
              </a:ext>
            </a:extLst>
          </p:cNvPr>
          <p:cNvSpPr/>
          <p:nvPr/>
        </p:nvSpPr>
        <p:spPr>
          <a:xfrm>
            <a:off x="0" y="0"/>
            <a:ext cx="963038" cy="59533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BC8FEC-C1B5-1C4B-BF92-261D57A6E80A}"/>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DE54AD95-0CAF-CE40-BA4B-C070ABB75105}"/>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D9EC82E8-3F42-8846-B0ED-9363F657D9F0}"/>
              </a:ext>
            </a:extLst>
          </p:cNvPr>
          <p:cNvPicPr>
            <a:picLocks noChangeAspect="1"/>
          </p:cNvPicPr>
          <p:nvPr/>
        </p:nvPicPr>
        <p:blipFill>
          <a:blip r:embed="rId4"/>
          <a:stretch>
            <a:fillRect/>
          </a:stretch>
        </p:blipFill>
        <p:spPr>
          <a:xfrm>
            <a:off x="543681" y="6128426"/>
            <a:ext cx="2454860" cy="532659"/>
          </a:xfrm>
          <a:prstGeom prst="rect">
            <a:avLst/>
          </a:prstGeom>
        </p:spPr>
      </p:pic>
      <p:sp>
        <p:nvSpPr>
          <p:cNvPr id="17" name="TextBox 16">
            <a:extLst>
              <a:ext uri="{FF2B5EF4-FFF2-40B4-BE49-F238E27FC236}">
                <a16:creationId xmlns:a16="http://schemas.microsoft.com/office/drawing/2014/main" id="{5A216923-5CBB-E840-B60A-4AB8176FDB44}"/>
              </a:ext>
            </a:extLst>
          </p:cNvPr>
          <p:cNvSpPr txBox="1"/>
          <p:nvPr/>
        </p:nvSpPr>
        <p:spPr>
          <a:xfrm>
            <a:off x="5408579" y="279400"/>
            <a:ext cx="6783421" cy="1323439"/>
          </a:xfrm>
          <a:prstGeom prst="rect">
            <a:avLst/>
          </a:prstGeom>
          <a:noFill/>
        </p:spPr>
        <p:txBody>
          <a:bodyPr wrap="square" rtlCol="0">
            <a:spAutoFit/>
          </a:bodyPr>
          <a:lstStyle/>
          <a:p>
            <a:r>
              <a:rPr lang="en-US" sz="4000" b="1" i="1" dirty="0">
                <a:solidFill>
                  <a:srgbClr val="941651"/>
                </a:solidFill>
              </a:rPr>
              <a:t>Turning System KPI’s into Business Growth for Law Firms</a:t>
            </a:r>
            <a:endParaRPr lang="en-US" sz="4000" dirty="0"/>
          </a:p>
        </p:txBody>
      </p:sp>
      <p:pic>
        <p:nvPicPr>
          <p:cNvPr id="20" name="Graphic 19" descr="Statistics with solid fill">
            <a:extLst>
              <a:ext uri="{FF2B5EF4-FFF2-40B4-BE49-F238E27FC236}">
                <a16:creationId xmlns:a16="http://schemas.microsoft.com/office/drawing/2014/main" id="{1B26C9B2-223D-2648-AA3B-A2599CD7AE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7304" y="3474655"/>
            <a:ext cx="2893741" cy="2893741"/>
          </a:xfrm>
          <a:prstGeom prst="rect">
            <a:avLst/>
          </a:prstGeom>
        </p:spPr>
      </p:pic>
    </p:spTree>
    <p:extLst>
      <p:ext uri="{BB962C8B-B14F-4D97-AF65-F5344CB8AC3E}">
        <p14:creationId xmlns:p14="http://schemas.microsoft.com/office/powerpoint/2010/main" val="555537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E35A00-DA1B-D248-983A-CCEECF5DED21}"/>
              </a:ext>
            </a:extLst>
          </p:cNvPr>
          <p:cNvSpPr/>
          <p:nvPr/>
        </p:nvSpPr>
        <p:spPr>
          <a:xfrm>
            <a:off x="2" y="-3224"/>
            <a:ext cx="4583510" cy="686122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B58F7A-D3D0-764B-9DAD-A2BB92EE374F}"/>
              </a:ext>
            </a:extLst>
          </p:cNvPr>
          <p:cNvSpPr txBox="1"/>
          <p:nvPr/>
        </p:nvSpPr>
        <p:spPr>
          <a:xfrm>
            <a:off x="5939414" y="2070065"/>
            <a:ext cx="5539067" cy="646331"/>
          </a:xfrm>
          <a:prstGeom prst="rect">
            <a:avLst/>
          </a:prstGeom>
          <a:noFill/>
        </p:spPr>
        <p:txBody>
          <a:bodyPr wrap="square" rtlCol="0">
            <a:spAutoFit/>
          </a:bodyPr>
          <a:lstStyle/>
          <a:p>
            <a:r>
              <a:rPr lang="en-US" sz="3600" b="1" dirty="0"/>
              <a:t>Client Engagement</a:t>
            </a:r>
          </a:p>
        </p:txBody>
      </p:sp>
      <p:sp>
        <p:nvSpPr>
          <p:cNvPr id="10" name="TextBox 9">
            <a:extLst>
              <a:ext uri="{FF2B5EF4-FFF2-40B4-BE49-F238E27FC236}">
                <a16:creationId xmlns:a16="http://schemas.microsoft.com/office/drawing/2014/main" id="{AE2150AF-FB81-FE46-9CD3-84088DC5ADFD}"/>
              </a:ext>
            </a:extLst>
          </p:cNvPr>
          <p:cNvSpPr txBox="1"/>
          <p:nvPr/>
        </p:nvSpPr>
        <p:spPr>
          <a:xfrm>
            <a:off x="5939414" y="2783189"/>
            <a:ext cx="435691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Unique ways to Engage Clients</a:t>
            </a:r>
          </a:p>
          <a:p>
            <a:pPr marL="285750" indent="-285750">
              <a:buFont typeface="Arial" panose="020B0604020202020204" pitchFamily="34" charset="0"/>
              <a:buChar char="•"/>
            </a:pPr>
            <a:r>
              <a:rPr lang="en-US" sz="2000" dirty="0"/>
              <a:t>Exploring Virtual Options</a:t>
            </a:r>
          </a:p>
        </p:txBody>
      </p:sp>
      <p:sp>
        <p:nvSpPr>
          <p:cNvPr id="11" name="TextBox 10">
            <a:extLst>
              <a:ext uri="{FF2B5EF4-FFF2-40B4-BE49-F238E27FC236}">
                <a16:creationId xmlns:a16="http://schemas.microsoft.com/office/drawing/2014/main" id="{C1B16414-CDBB-3145-A1A7-3A9F4CB6877D}"/>
              </a:ext>
            </a:extLst>
          </p:cNvPr>
          <p:cNvSpPr txBox="1"/>
          <p:nvPr/>
        </p:nvSpPr>
        <p:spPr>
          <a:xfrm>
            <a:off x="11010444" y="-104835"/>
            <a:ext cx="1257766" cy="1862048"/>
          </a:xfrm>
          <a:prstGeom prst="rect">
            <a:avLst/>
          </a:prstGeom>
          <a:noFill/>
        </p:spPr>
        <p:txBody>
          <a:bodyPr wrap="square" rtlCol="0">
            <a:spAutoFit/>
          </a:bodyPr>
          <a:lstStyle/>
          <a:p>
            <a:r>
              <a:rPr lang="en-US" sz="11500" b="1" dirty="0">
                <a:solidFill>
                  <a:schemeClr val="accent1">
                    <a:lumMod val="60000"/>
                    <a:lumOff val="40000"/>
                  </a:schemeClr>
                </a:solidFill>
              </a:rPr>
              <a:t>2</a:t>
            </a:r>
            <a:endParaRPr lang="en-US" b="1" dirty="0">
              <a:solidFill>
                <a:schemeClr val="accent1">
                  <a:lumMod val="60000"/>
                  <a:lumOff val="40000"/>
                </a:schemeClr>
              </a:solidFill>
            </a:endParaRPr>
          </a:p>
        </p:txBody>
      </p:sp>
      <p:pic>
        <p:nvPicPr>
          <p:cNvPr id="3" name="Picture 2" descr="A person shaking another person's hand&#10;&#10;Description automatically generated with medium confidence">
            <a:extLst>
              <a:ext uri="{FF2B5EF4-FFF2-40B4-BE49-F238E27FC236}">
                <a16:creationId xmlns:a16="http://schemas.microsoft.com/office/drawing/2014/main" id="{F10ACE2A-27A2-5548-9865-45AA71C3939C}"/>
              </a:ext>
            </a:extLst>
          </p:cNvPr>
          <p:cNvPicPr>
            <a:picLocks noChangeAspect="1"/>
          </p:cNvPicPr>
          <p:nvPr/>
        </p:nvPicPr>
        <p:blipFill>
          <a:blip r:embed="rId2"/>
          <a:stretch>
            <a:fillRect/>
          </a:stretch>
        </p:blipFill>
        <p:spPr>
          <a:xfrm>
            <a:off x="0" y="1759662"/>
            <a:ext cx="4961106" cy="3335452"/>
          </a:xfrm>
          <a:prstGeom prst="rect">
            <a:avLst/>
          </a:prstGeom>
        </p:spPr>
      </p:pic>
      <p:sp>
        <p:nvSpPr>
          <p:cNvPr id="12" name="Rectangle 11">
            <a:extLst>
              <a:ext uri="{FF2B5EF4-FFF2-40B4-BE49-F238E27FC236}">
                <a16:creationId xmlns:a16="http://schemas.microsoft.com/office/drawing/2014/main" id="{C9EA1090-0125-2346-85EA-3ED4F59B169C}"/>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F17307CC-EA34-E748-BB3B-30D0324C44C0}"/>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07A0C336-C5F4-8E44-BA04-DD771AB55A2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9E2E473F-FD83-0F46-8FEE-F19461E3DB4F}"/>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053EAF63-FE9B-9041-BAA7-38C910D9787E}"/>
              </a:ext>
            </a:extLst>
          </p:cNvPr>
          <p:cNvPicPr>
            <a:picLocks noChangeAspect="1"/>
          </p:cNvPicPr>
          <p:nvPr/>
        </p:nvPicPr>
        <p:blipFill>
          <a:blip r:embed="rId4"/>
          <a:stretch>
            <a:fillRect/>
          </a:stretch>
        </p:blipFill>
        <p:spPr>
          <a:xfrm>
            <a:off x="543681" y="6128426"/>
            <a:ext cx="2454860" cy="532659"/>
          </a:xfrm>
          <a:prstGeom prst="rect">
            <a:avLst/>
          </a:prstGeom>
        </p:spPr>
      </p:pic>
      <p:sp>
        <p:nvSpPr>
          <p:cNvPr id="2" name="Rectangle 1">
            <a:extLst>
              <a:ext uri="{FF2B5EF4-FFF2-40B4-BE49-F238E27FC236}">
                <a16:creationId xmlns:a16="http://schemas.microsoft.com/office/drawing/2014/main" id="{F4F88ED0-748F-794C-92E9-761DF48C1185}"/>
              </a:ext>
            </a:extLst>
          </p:cNvPr>
          <p:cNvSpPr/>
          <p:nvPr/>
        </p:nvSpPr>
        <p:spPr>
          <a:xfrm>
            <a:off x="5939414" y="3887624"/>
            <a:ext cx="6096000" cy="923330"/>
          </a:xfrm>
          <a:prstGeom prst="rect">
            <a:avLst/>
          </a:prstGeom>
        </p:spPr>
        <p:txBody>
          <a:bodyPr>
            <a:spAutoFit/>
          </a:bodyPr>
          <a:lstStyle/>
          <a:p>
            <a:r>
              <a:rPr lang="en-US" dirty="0"/>
              <a:t>Number of Strategic Partners: Top 20 List</a:t>
            </a:r>
          </a:p>
          <a:p>
            <a:r>
              <a:rPr lang="en-US" dirty="0"/>
              <a:t>Email Marketing activities</a:t>
            </a:r>
          </a:p>
          <a:p>
            <a:r>
              <a:rPr lang="en-US" dirty="0"/>
              <a:t>Events lead to one on one meetings</a:t>
            </a:r>
          </a:p>
        </p:txBody>
      </p:sp>
    </p:spTree>
    <p:extLst>
      <p:ext uri="{BB962C8B-B14F-4D97-AF65-F5344CB8AC3E}">
        <p14:creationId xmlns:p14="http://schemas.microsoft.com/office/powerpoint/2010/main" val="91498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609C07-17C8-A048-925E-3F34E372866F}"/>
              </a:ext>
            </a:extLst>
          </p:cNvPr>
          <p:cNvSpPr/>
          <p:nvPr/>
        </p:nvSpPr>
        <p:spPr>
          <a:xfrm>
            <a:off x="6290441" y="-4336"/>
            <a:ext cx="5901559" cy="67204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70E540-0E21-6745-8A83-CB007FDEC9F8}"/>
              </a:ext>
            </a:extLst>
          </p:cNvPr>
          <p:cNvSpPr/>
          <p:nvPr/>
        </p:nvSpPr>
        <p:spPr>
          <a:xfrm>
            <a:off x="5901559" y="1085652"/>
            <a:ext cx="388882" cy="4540469"/>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A28054-59D0-F341-91CE-8EE55C78D1B3}"/>
              </a:ext>
            </a:extLst>
          </p:cNvPr>
          <p:cNvSpPr txBox="1"/>
          <p:nvPr/>
        </p:nvSpPr>
        <p:spPr>
          <a:xfrm>
            <a:off x="71929" y="2425838"/>
            <a:ext cx="4929467" cy="646331"/>
          </a:xfrm>
          <a:prstGeom prst="rect">
            <a:avLst/>
          </a:prstGeom>
          <a:noFill/>
        </p:spPr>
        <p:txBody>
          <a:bodyPr wrap="square" rtlCol="0">
            <a:spAutoFit/>
          </a:bodyPr>
          <a:lstStyle/>
          <a:p>
            <a:pPr algn="ctr"/>
            <a:r>
              <a:rPr lang="en-US" sz="3600" b="1" dirty="0"/>
              <a:t>Finances</a:t>
            </a:r>
            <a:endParaRPr lang="en-US" sz="2800" b="1" dirty="0"/>
          </a:p>
        </p:txBody>
      </p:sp>
      <p:sp>
        <p:nvSpPr>
          <p:cNvPr id="17" name="TextBox 16">
            <a:extLst>
              <a:ext uri="{FF2B5EF4-FFF2-40B4-BE49-F238E27FC236}">
                <a16:creationId xmlns:a16="http://schemas.microsoft.com/office/drawing/2014/main" id="{882C5111-EC4D-1941-9CFE-DC59E52503A3}"/>
              </a:ext>
            </a:extLst>
          </p:cNvPr>
          <p:cNvSpPr txBox="1"/>
          <p:nvPr/>
        </p:nvSpPr>
        <p:spPr>
          <a:xfrm>
            <a:off x="1129482" y="3278611"/>
            <a:ext cx="4356918"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Identify where to improve based on KPI</a:t>
            </a:r>
          </a:p>
          <a:p>
            <a:pPr marL="285750" indent="-285750">
              <a:buFont typeface="Arial" panose="020B0604020202020204" pitchFamily="34" charset="0"/>
              <a:buChar char="•"/>
            </a:pPr>
            <a:r>
              <a:rPr lang="en-US" sz="2000" dirty="0"/>
              <a:t>What is worth investing in?</a:t>
            </a:r>
          </a:p>
          <a:p>
            <a:pPr marL="285750" indent="-285750">
              <a:buFont typeface="Arial" panose="020B0604020202020204" pitchFamily="34" charset="0"/>
              <a:buChar char="•"/>
            </a:pPr>
            <a:r>
              <a:rPr lang="en-US" sz="2000" dirty="0"/>
              <a:t>Where should your focus be?</a:t>
            </a:r>
          </a:p>
          <a:p>
            <a:pPr marL="285750" indent="-285750">
              <a:buFont typeface="Arial" panose="020B0604020202020204" pitchFamily="34" charset="0"/>
              <a:buChar char="•"/>
            </a:pPr>
            <a:endParaRPr lang="en-US" sz="2000" dirty="0"/>
          </a:p>
          <a:p>
            <a:r>
              <a:rPr lang="en-US" sz="2000" dirty="0"/>
              <a:t>Profit Margin (PM)</a:t>
            </a:r>
          </a:p>
          <a:p>
            <a:r>
              <a:rPr lang="en-US" sz="2000" dirty="0"/>
              <a:t>Revenue Per Client (RPC)</a:t>
            </a:r>
          </a:p>
        </p:txBody>
      </p:sp>
      <p:sp>
        <p:nvSpPr>
          <p:cNvPr id="18" name="TextBox 17">
            <a:extLst>
              <a:ext uri="{FF2B5EF4-FFF2-40B4-BE49-F238E27FC236}">
                <a16:creationId xmlns:a16="http://schemas.microsoft.com/office/drawing/2014/main" id="{E332A6B1-BC2E-8846-AB2A-919514156BEA}"/>
              </a:ext>
            </a:extLst>
          </p:cNvPr>
          <p:cNvSpPr txBox="1"/>
          <p:nvPr/>
        </p:nvSpPr>
        <p:spPr>
          <a:xfrm>
            <a:off x="213360" y="142240"/>
            <a:ext cx="1257766" cy="1862048"/>
          </a:xfrm>
          <a:prstGeom prst="rect">
            <a:avLst/>
          </a:prstGeom>
          <a:noFill/>
        </p:spPr>
        <p:txBody>
          <a:bodyPr wrap="square" rtlCol="0">
            <a:spAutoFit/>
          </a:bodyPr>
          <a:lstStyle/>
          <a:p>
            <a:r>
              <a:rPr lang="en-US" sz="11500" b="1" dirty="0">
                <a:solidFill>
                  <a:schemeClr val="accent1">
                    <a:lumMod val="60000"/>
                    <a:lumOff val="40000"/>
                  </a:schemeClr>
                </a:solidFill>
              </a:rPr>
              <a:t>3</a:t>
            </a:r>
            <a:endParaRPr lang="en-US" b="1" dirty="0">
              <a:solidFill>
                <a:schemeClr val="accent1">
                  <a:lumMod val="60000"/>
                  <a:lumOff val="40000"/>
                </a:schemeClr>
              </a:solidFill>
            </a:endParaRPr>
          </a:p>
        </p:txBody>
      </p:sp>
      <p:pic>
        <p:nvPicPr>
          <p:cNvPr id="4" name="Picture 3" descr="A picture containing doughnut, indoor, chocolate, pan&#10;&#10;Description automatically generated">
            <a:extLst>
              <a:ext uri="{FF2B5EF4-FFF2-40B4-BE49-F238E27FC236}">
                <a16:creationId xmlns:a16="http://schemas.microsoft.com/office/drawing/2014/main" id="{6DBB4005-559B-F44B-A8A2-A28CE9E53BA4}"/>
              </a:ext>
            </a:extLst>
          </p:cNvPr>
          <p:cNvPicPr>
            <a:picLocks noChangeAspect="1"/>
          </p:cNvPicPr>
          <p:nvPr/>
        </p:nvPicPr>
        <p:blipFill>
          <a:blip r:embed="rId2"/>
          <a:stretch>
            <a:fillRect/>
          </a:stretch>
        </p:blipFill>
        <p:spPr>
          <a:xfrm>
            <a:off x="6705600" y="-4336"/>
            <a:ext cx="5143500" cy="6858000"/>
          </a:xfrm>
          <a:prstGeom prst="rect">
            <a:avLst/>
          </a:prstGeom>
        </p:spPr>
      </p:pic>
      <p:sp>
        <p:nvSpPr>
          <p:cNvPr id="10" name="Rectangle 9">
            <a:extLst>
              <a:ext uri="{FF2B5EF4-FFF2-40B4-BE49-F238E27FC236}">
                <a16:creationId xmlns:a16="http://schemas.microsoft.com/office/drawing/2014/main" id="{655F4689-0F53-FA47-942E-DCD28E0164F3}"/>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294F6F7D-A44A-A34B-8B25-E80DC1D7FF95}"/>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2" name="Rectangle 11">
            <a:extLst>
              <a:ext uri="{FF2B5EF4-FFF2-40B4-BE49-F238E27FC236}">
                <a16:creationId xmlns:a16="http://schemas.microsoft.com/office/drawing/2014/main" id="{2C5C3394-D804-AA4A-8C87-F72B434E791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3" name="Rectangle 12">
            <a:extLst>
              <a:ext uri="{FF2B5EF4-FFF2-40B4-BE49-F238E27FC236}">
                <a16:creationId xmlns:a16="http://schemas.microsoft.com/office/drawing/2014/main" id="{645EA5BB-F044-A243-9655-F143DEC96E0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4" name="Picture 13" descr="A picture containing text, sign&#10;&#10;Description automatically generated">
            <a:extLst>
              <a:ext uri="{FF2B5EF4-FFF2-40B4-BE49-F238E27FC236}">
                <a16:creationId xmlns:a16="http://schemas.microsoft.com/office/drawing/2014/main" id="{5774826D-4D43-9248-ACAC-5824E5FC0E87}"/>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149203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E35A00-DA1B-D248-983A-CCEECF5DED21}"/>
              </a:ext>
            </a:extLst>
          </p:cNvPr>
          <p:cNvSpPr/>
          <p:nvPr/>
        </p:nvSpPr>
        <p:spPr>
          <a:xfrm>
            <a:off x="2" y="-3224"/>
            <a:ext cx="4583510" cy="6861224"/>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B58F7A-D3D0-764B-9DAD-A2BB92EE374F}"/>
              </a:ext>
            </a:extLst>
          </p:cNvPr>
          <p:cNvSpPr txBox="1"/>
          <p:nvPr/>
        </p:nvSpPr>
        <p:spPr>
          <a:xfrm>
            <a:off x="5939414" y="2070065"/>
            <a:ext cx="5539067" cy="646331"/>
          </a:xfrm>
          <a:prstGeom prst="rect">
            <a:avLst/>
          </a:prstGeom>
          <a:noFill/>
        </p:spPr>
        <p:txBody>
          <a:bodyPr wrap="square" rtlCol="0">
            <a:spAutoFit/>
          </a:bodyPr>
          <a:lstStyle/>
          <a:p>
            <a:r>
              <a:rPr lang="en-US" sz="3600" b="1" dirty="0"/>
              <a:t>Employee Productivity</a:t>
            </a:r>
          </a:p>
        </p:txBody>
      </p:sp>
      <p:sp>
        <p:nvSpPr>
          <p:cNvPr id="10" name="TextBox 9">
            <a:extLst>
              <a:ext uri="{FF2B5EF4-FFF2-40B4-BE49-F238E27FC236}">
                <a16:creationId xmlns:a16="http://schemas.microsoft.com/office/drawing/2014/main" id="{AE2150AF-FB81-FE46-9CD3-84088DC5ADFD}"/>
              </a:ext>
            </a:extLst>
          </p:cNvPr>
          <p:cNvSpPr txBox="1"/>
          <p:nvPr/>
        </p:nvSpPr>
        <p:spPr>
          <a:xfrm>
            <a:off x="5939414" y="3173517"/>
            <a:ext cx="4356918"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Update your tools</a:t>
            </a:r>
          </a:p>
          <a:p>
            <a:pPr marL="285750" indent="-285750">
              <a:buFont typeface="Arial" panose="020B0604020202020204" pitchFamily="34" charset="0"/>
              <a:buChar char="•"/>
            </a:pPr>
            <a:r>
              <a:rPr lang="en-US" sz="2000" dirty="0"/>
              <a:t>Timelines</a:t>
            </a:r>
          </a:p>
          <a:p>
            <a:pPr marL="285750" indent="-285750">
              <a:buFont typeface="Arial" panose="020B0604020202020204" pitchFamily="34" charset="0"/>
              <a:buChar char="•"/>
            </a:pPr>
            <a:r>
              <a:rPr lang="en-US" sz="2000" dirty="0"/>
              <a:t>Goals</a:t>
            </a:r>
          </a:p>
          <a:p>
            <a:pPr marL="285750" indent="-285750">
              <a:buFont typeface="Arial" panose="020B0604020202020204" pitchFamily="34" charset="0"/>
              <a:buChar char="•"/>
            </a:pPr>
            <a:endParaRPr lang="en-US" sz="2000" dirty="0"/>
          </a:p>
          <a:p>
            <a:r>
              <a:rPr lang="en-US" sz="2000" dirty="0"/>
              <a:t>Employee Churn Rate</a:t>
            </a:r>
          </a:p>
          <a:p>
            <a:r>
              <a:rPr lang="en-US" sz="2000" dirty="0"/>
              <a:t>Employee Satisfaction Rating</a:t>
            </a:r>
          </a:p>
        </p:txBody>
      </p:sp>
      <p:sp>
        <p:nvSpPr>
          <p:cNvPr id="11" name="TextBox 10">
            <a:extLst>
              <a:ext uri="{FF2B5EF4-FFF2-40B4-BE49-F238E27FC236}">
                <a16:creationId xmlns:a16="http://schemas.microsoft.com/office/drawing/2014/main" id="{C1B16414-CDBB-3145-A1A7-3A9F4CB6877D}"/>
              </a:ext>
            </a:extLst>
          </p:cNvPr>
          <p:cNvSpPr txBox="1"/>
          <p:nvPr/>
        </p:nvSpPr>
        <p:spPr>
          <a:xfrm>
            <a:off x="11010444" y="-104835"/>
            <a:ext cx="1257766" cy="1862048"/>
          </a:xfrm>
          <a:prstGeom prst="rect">
            <a:avLst/>
          </a:prstGeom>
          <a:noFill/>
        </p:spPr>
        <p:txBody>
          <a:bodyPr wrap="square" rtlCol="0">
            <a:spAutoFit/>
          </a:bodyPr>
          <a:lstStyle/>
          <a:p>
            <a:r>
              <a:rPr lang="en-US" sz="11500" b="1" dirty="0">
                <a:solidFill>
                  <a:schemeClr val="accent1">
                    <a:lumMod val="60000"/>
                    <a:lumOff val="40000"/>
                  </a:schemeClr>
                </a:solidFill>
              </a:rPr>
              <a:t>4</a:t>
            </a:r>
            <a:endParaRPr lang="en-US" b="1" dirty="0">
              <a:solidFill>
                <a:schemeClr val="accent1">
                  <a:lumMod val="60000"/>
                  <a:lumOff val="40000"/>
                </a:schemeClr>
              </a:solidFill>
            </a:endParaRPr>
          </a:p>
        </p:txBody>
      </p:sp>
      <p:pic>
        <p:nvPicPr>
          <p:cNvPr id="3" name="Picture 2" descr="A group of people shaking hands&#10;&#10;Description automatically generated with medium confidence">
            <a:extLst>
              <a:ext uri="{FF2B5EF4-FFF2-40B4-BE49-F238E27FC236}">
                <a16:creationId xmlns:a16="http://schemas.microsoft.com/office/drawing/2014/main" id="{3F957FAA-60B5-3441-9AEB-D97424430F22}"/>
              </a:ext>
            </a:extLst>
          </p:cNvPr>
          <p:cNvPicPr>
            <a:picLocks noChangeAspect="1"/>
          </p:cNvPicPr>
          <p:nvPr/>
        </p:nvPicPr>
        <p:blipFill>
          <a:blip r:embed="rId2"/>
          <a:stretch>
            <a:fillRect/>
          </a:stretch>
        </p:blipFill>
        <p:spPr>
          <a:xfrm>
            <a:off x="-555702" y="-3224"/>
            <a:ext cx="4572000" cy="6858000"/>
          </a:xfrm>
          <a:prstGeom prst="rect">
            <a:avLst/>
          </a:prstGeom>
        </p:spPr>
      </p:pic>
      <p:sp>
        <p:nvSpPr>
          <p:cNvPr id="12" name="Rectangle 11">
            <a:extLst>
              <a:ext uri="{FF2B5EF4-FFF2-40B4-BE49-F238E27FC236}">
                <a16:creationId xmlns:a16="http://schemas.microsoft.com/office/drawing/2014/main" id="{A67505D8-AC64-F14F-A7C0-20914201FF04}"/>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AD4B714E-F9B7-3247-8845-CC72C3391FD7}"/>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E1C2699E-7DD8-FC40-9177-1B5E158953E2}"/>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E8E8E2D3-393C-454B-8E52-1D523482319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1B380A80-12B8-894D-82E2-A638981A9279}"/>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221663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609C07-17C8-A048-925E-3F34E372866F}"/>
              </a:ext>
            </a:extLst>
          </p:cNvPr>
          <p:cNvSpPr/>
          <p:nvPr/>
        </p:nvSpPr>
        <p:spPr>
          <a:xfrm>
            <a:off x="6290441" y="-4336"/>
            <a:ext cx="5901559" cy="67204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70E540-0E21-6745-8A83-CB007FDEC9F8}"/>
              </a:ext>
            </a:extLst>
          </p:cNvPr>
          <p:cNvSpPr/>
          <p:nvPr/>
        </p:nvSpPr>
        <p:spPr>
          <a:xfrm>
            <a:off x="5901559" y="1158765"/>
            <a:ext cx="388882" cy="4540469"/>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A28054-59D0-F341-91CE-8EE55C78D1B3}"/>
              </a:ext>
            </a:extLst>
          </p:cNvPr>
          <p:cNvSpPr txBox="1"/>
          <p:nvPr/>
        </p:nvSpPr>
        <p:spPr>
          <a:xfrm>
            <a:off x="543681" y="1935216"/>
            <a:ext cx="5733066" cy="646331"/>
          </a:xfrm>
          <a:prstGeom prst="rect">
            <a:avLst/>
          </a:prstGeom>
          <a:noFill/>
        </p:spPr>
        <p:txBody>
          <a:bodyPr wrap="square" rtlCol="0">
            <a:spAutoFit/>
          </a:bodyPr>
          <a:lstStyle/>
          <a:p>
            <a:r>
              <a:rPr lang="en-US" sz="3600" b="1" dirty="0"/>
              <a:t>Innovation &amp; Technology</a:t>
            </a:r>
          </a:p>
        </p:txBody>
      </p:sp>
      <p:sp>
        <p:nvSpPr>
          <p:cNvPr id="17" name="TextBox 16">
            <a:extLst>
              <a:ext uri="{FF2B5EF4-FFF2-40B4-BE49-F238E27FC236}">
                <a16:creationId xmlns:a16="http://schemas.microsoft.com/office/drawing/2014/main" id="{882C5111-EC4D-1941-9CFE-DC59E52503A3}"/>
              </a:ext>
            </a:extLst>
          </p:cNvPr>
          <p:cNvSpPr txBox="1"/>
          <p:nvPr/>
        </p:nvSpPr>
        <p:spPr>
          <a:xfrm>
            <a:off x="543681" y="2874570"/>
            <a:ext cx="4356918"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tools work for your business to identify your KPI’s?</a:t>
            </a:r>
          </a:p>
          <a:p>
            <a:pPr marL="285750" indent="-285750">
              <a:buFont typeface="Arial" panose="020B0604020202020204" pitchFamily="34" charset="0"/>
              <a:buChar char="•"/>
            </a:pPr>
            <a:r>
              <a:rPr lang="en-US" sz="2000" dirty="0"/>
              <a:t>What tools can you use to </a:t>
            </a:r>
            <a:r>
              <a:rPr lang="en-US" sz="2000" b="1" dirty="0"/>
              <a:t>automate</a:t>
            </a:r>
            <a:r>
              <a:rPr lang="en-US" sz="2000" dirty="0"/>
              <a:t> your business and give more time for engagement strategies?</a:t>
            </a:r>
          </a:p>
        </p:txBody>
      </p:sp>
      <p:sp>
        <p:nvSpPr>
          <p:cNvPr id="18" name="TextBox 17">
            <a:extLst>
              <a:ext uri="{FF2B5EF4-FFF2-40B4-BE49-F238E27FC236}">
                <a16:creationId xmlns:a16="http://schemas.microsoft.com/office/drawing/2014/main" id="{E332A6B1-BC2E-8846-AB2A-919514156BEA}"/>
              </a:ext>
            </a:extLst>
          </p:cNvPr>
          <p:cNvSpPr txBox="1"/>
          <p:nvPr/>
        </p:nvSpPr>
        <p:spPr>
          <a:xfrm>
            <a:off x="213360" y="142240"/>
            <a:ext cx="1257766" cy="1862048"/>
          </a:xfrm>
          <a:prstGeom prst="rect">
            <a:avLst/>
          </a:prstGeom>
          <a:noFill/>
        </p:spPr>
        <p:txBody>
          <a:bodyPr wrap="square" rtlCol="0">
            <a:spAutoFit/>
          </a:bodyPr>
          <a:lstStyle/>
          <a:p>
            <a:r>
              <a:rPr lang="en-US" sz="11500" b="1" dirty="0">
                <a:solidFill>
                  <a:schemeClr val="accent1">
                    <a:lumMod val="60000"/>
                    <a:lumOff val="40000"/>
                  </a:schemeClr>
                </a:solidFill>
              </a:rPr>
              <a:t>5</a:t>
            </a:r>
            <a:endParaRPr lang="en-US" b="1" dirty="0">
              <a:solidFill>
                <a:schemeClr val="accent1">
                  <a:lumMod val="60000"/>
                  <a:lumOff val="40000"/>
                </a:schemeClr>
              </a:solidFill>
            </a:endParaRPr>
          </a:p>
        </p:txBody>
      </p:sp>
      <p:pic>
        <p:nvPicPr>
          <p:cNvPr id="7" name="Picture 6" descr="A picture containing umbrella, accessory, rain, green&#10;&#10;Description automatically generated">
            <a:extLst>
              <a:ext uri="{FF2B5EF4-FFF2-40B4-BE49-F238E27FC236}">
                <a16:creationId xmlns:a16="http://schemas.microsoft.com/office/drawing/2014/main" id="{9F26DB39-DC56-1845-9E52-095210B4E3A5}"/>
              </a:ext>
            </a:extLst>
          </p:cNvPr>
          <p:cNvPicPr>
            <a:picLocks noChangeAspect="1"/>
          </p:cNvPicPr>
          <p:nvPr/>
        </p:nvPicPr>
        <p:blipFill>
          <a:blip r:embed="rId2"/>
          <a:stretch>
            <a:fillRect/>
          </a:stretch>
        </p:blipFill>
        <p:spPr>
          <a:xfrm>
            <a:off x="6290441" y="1461961"/>
            <a:ext cx="5901118" cy="3934078"/>
          </a:xfrm>
          <a:prstGeom prst="rect">
            <a:avLst/>
          </a:prstGeom>
        </p:spPr>
      </p:pic>
      <p:sp>
        <p:nvSpPr>
          <p:cNvPr id="12" name="Rectangle 11">
            <a:extLst>
              <a:ext uri="{FF2B5EF4-FFF2-40B4-BE49-F238E27FC236}">
                <a16:creationId xmlns:a16="http://schemas.microsoft.com/office/drawing/2014/main" id="{0486A4C6-092E-6B48-AF40-6069E926C415}"/>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87D4B09-D1F9-5245-BE46-1E99B550FA51}"/>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7126A44A-F9B8-954F-96D4-F2E47766E6B4}"/>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9" name="Rectangle 18">
            <a:extLst>
              <a:ext uri="{FF2B5EF4-FFF2-40B4-BE49-F238E27FC236}">
                <a16:creationId xmlns:a16="http://schemas.microsoft.com/office/drawing/2014/main" id="{6984496E-77EB-394D-97EF-A97B12D434DB}"/>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0" name="Picture 19" descr="A picture containing text, sign&#10;&#10;Description automatically generated">
            <a:extLst>
              <a:ext uri="{FF2B5EF4-FFF2-40B4-BE49-F238E27FC236}">
                <a16:creationId xmlns:a16="http://schemas.microsoft.com/office/drawing/2014/main" id="{31D5512B-2E6D-4E46-857A-6F2C8B02B824}"/>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29608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323E6-1E8E-7941-A642-F054094AE305}"/>
              </a:ext>
            </a:extLst>
          </p:cNvPr>
          <p:cNvSpPr/>
          <p:nvPr/>
        </p:nvSpPr>
        <p:spPr>
          <a:xfrm>
            <a:off x="8126568" y="0"/>
            <a:ext cx="4065431" cy="18093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F1A787-CDB3-5849-9C4E-7218F76E7EFB}"/>
              </a:ext>
            </a:extLst>
          </p:cNvPr>
          <p:cNvSpPr/>
          <p:nvPr/>
        </p:nvSpPr>
        <p:spPr>
          <a:xfrm>
            <a:off x="8126565" y="4360267"/>
            <a:ext cx="4065431" cy="216365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0574FB-54EE-4C44-9633-9F3F206CACEF}"/>
              </a:ext>
            </a:extLst>
          </p:cNvPr>
          <p:cNvSpPr/>
          <p:nvPr/>
        </p:nvSpPr>
        <p:spPr>
          <a:xfrm>
            <a:off x="8126568" y="2234595"/>
            <a:ext cx="4065431" cy="169537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4728E45-8024-5E48-8237-0B534AF09867}"/>
              </a:ext>
            </a:extLst>
          </p:cNvPr>
          <p:cNvSpPr/>
          <p:nvPr/>
        </p:nvSpPr>
        <p:spPr>
          <a:xfrm>
            <a:off x="6517532" y="270456"/>
            <a:ext cx="1390096" cy="1390096"/>
          </a:xfrm>
          <a:prstGeom prst="ellipse">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1CE0E75-04B8-C943-A887-6DEE0CF41F5E}"/>
              </a:ext>
            </a:extLst>
          </p:cNvPr>
          <p:cNvSpPr/>
          <p:nvPr/>
        </p:nvSpPr>
        <p:spPr>
          <a:xfrm>
            <a:off x="6508329" y="4353470"/>
            <a:ext cx="1390096" cy="1390096"/>
          </a:xfrm>
          <a:prstGeom prst="ellipse">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CB72B8-4B5C-014B-B291-862647E26C83}"/>
              </a:ext>
            </a:extLst>
          </p:cNvPr>
          <p:cNvSpPr/>
          <p:nvPr/>
        </p:nvSpPr>
        <p:spPr>
          <a:xfrm>
            <a:off x="-18651" y="0"/>
            <a:ext cx="455052"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05B4AE6-F154-404D-B63A-C555A38B25BD}"/>
              </a:ext>
            </a:extLst>
          </p:cNvPr>
          <p:cNvSpPr/>
          <p:nvPr/>
        </p:nvSpPr>
        <p:spPr>
          <a:xfrm>
            <a:off x="6522804" y="2311963"/>
            <a:ext cx="1390096" cy="1390096"/>
          </a:xfrm>
          <a:prstGeom prst="ellipse">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1DFCC2-B893-384B-876F-D61D704CC450}"/>
              </a:ext>
            </a:extLst>
          </p:cNvPr>
          <p:cNvSpPr txBox="1"/>
          <p:nvPr/>
        </p:nvSpPr>
        <p:spPr>
          <a:xfrm>
            <a:off x="995891" y="1993516"/>
            <a:ext cx="4298731" cy="1938992"/>
          </a:xfrm>
          <a:prstGeom prst="rect">
            <a:avLst/>
          </a:prstGeom>
          <a:noFill/>
        </p:spPr>
        <p:txBody>
          <a:bodyPr wrap="square" rtlCol="0">
            <a:spAutoFit/>
          </a:bodyPr>
          <a:lstStyle/>
          <a:p>
            <a:pPr algn="ctr"/>
            <a:r>
              <a:rPr lang="en-US" sz="4000" dirty="0"/>
              <a:t>What Makes Your Business </a:t>
            </a:r>
            <a:endParaRPr lang="en-US" sz="4000" b="1" dirty="0">
              <a:solidFill>
                <a:srgbClr val="941651"/>
              </a:solidFill>
            </a:endParaRPr>
          </a:p>
          <a:p>
            <a:pPr algn="ctr"/>
            <a:r>
              <a:rPr lang="en-US" sz="4000" b="1" dirty="0">
                <a:solidFill>
                  <a:srgbClr val="941651"/>
                </a:solidFill>
              </a:rPr>
              <a:t>STAND OUT?</a:t>
            </a:r>
            <a:endParaRPr lang="en-US" sz="4000" dirty="0"/>
          </a:p>
        </p:txBody>
      </p:sp>
      <p:sp>
        <p:nvSpPr>
          <p:cNvPr id="10" name="TextBox 9">
            <a:extLst>
              <a:ext uri="{FF2B5EF4-FFF2-40B4-BE49-F238E27FC236}">
                <a16:creationId xmlns:a16="http://schemas.microsoft.com/office/drawing/2014/main" id="{17863ED0-9317-274E-BE1D-1B71C3815E6E}"/>
              </a:ext>
            </a:extLst>
          </p:cNvPr>
          <p:cNvSpPr txBox="1"/>
          <p:nvPr/>
        </p:nvSpPr>
        <p:spPr>
          <a:xfrm>
            <a:off x="8712131" y="728302"/>
            <a:ext cx="4065430" cy="461665"/>
          </a:xfrm>
          <a:prstGeom prst="rect">
            <a:avLst/>
          </a:prstGeom>
          <a:noFill/>
        </p:spPr>
        <p:txBody>
          <a:bodyPr wrap="square" rtlCol="0">
            <a:spAutoFit/>
          </a:bodyPr>
          <a:lstStyle/>
          <a:p>
            <a:r>
              <a:rPr lang="en-US" sz="2400" b="1" dirty="0">
                <a:solidFill>
                  <a:schemeClr val="bg1"/>
                </a:solidFill>
              </a:rPr>
              <a:t>Clear Communication</a:t>
            </a:r>
          </a:p>
        </p:txBody>
      </p:sp>
      <p:sp>
        <p:nvSpPr>
          <p:cNvPr id="11" name="TextBox 10">
            <a:extLst>
              <a:ext uri="{FF2B5EF4-FFF2-40B4-BE49-F238E27FC236}">
                <a16:creationId xmlns:a16="http://schemas.microsoft.com/office/drawing/2014/main" id="{663901E2-B77A-554A-BA39-CBC489739C9F}"/>
              </a:ext>
            </a:extLst>
          </p:cNvPr>
          <p:cNvSpPr txBox="1"/>
          <p:nvPr/>
        </p:nvSpPr>
        <p:spPr>
          <a:xfrm>
            <a:off x="8892945" y="2886925"/>
            <a:ext cx="3299055" cy="461665"/>
          </a:xfrm>
          <a:prstGeom prst="rect">
            <a:avLst/>
          </a:prstGeom>
          <a:noFill/>
        </p:spPr>
        <p:txBody>
          <a:bodyPr wrap="square" rtlCol="0">
            <a:spAutoFit/>
          </a:bodyPr>
          <a:lstStyle/>
          <a:p>
            <a:r>
              <a:rPr lang="en-US" sz="2400" b="1" dirty="0">
                <a:solidFill>
                  <a:schemeClr val="bg1"/>
                </a:solidFill>
              </a:rPr>
              <a:t>Brand Creditability</a:t>
            </a:r>
            <a:endParaRPr lang="en-US" b="1" dirty="0">
              <a:solidFill>
                <a:schemeClr val="bg1"/>
              </a:solidFill>
            </a:endParaRPr>
          </a:p>
        </p:txBody>
      </p:sp>
      <p:sp>
        <p:nvSpPr>
          <p:cNvPr id="12" name="TextBox 11">
            <a:extLst>
              <a:ext uri="{FF2B5EF4-FFF2-40B4-BE49-F238E27FC236}">
                <a16:creationId xmlns:a16="http://schemas.microsoft.com/office/drawing/2014/main" id="{8DF83447-A33E-EC4C-98E0-8DD5962C54FA}"/>
              </a:ext>
            </a:extLst>
          </p:cNvPr>
          <p:cNvSpPr txBox="1"/>
          <p:nvPr/>
        </p:nvSpPr>
        <p:spPr>
          <a:xfrm>
            <a:off x="8528844" y="4921073"/>
            <a:ext cx="3260871" cy="461665"/>
          </a:xfrm>
          <a:prstGeom prst="rect">
            <a:avLst/>
          </a:prstGeom>
          <a:noFill/>
        </p:spPr>
        <p:txBody>
          <a:bodyPr wrap="square" rtlCol="0">
            <a:spAutoFit/>
          </a:bodyPr>
          <a:lstStyle/>
          <a:p>
            <a:r>
              <a:rPr lang="en-US" sz="2400" b="1" dirty="0">
                <a:solidFill>
                  <a:schemeClr val="bg1"/>
                </a:solidFill>
              </a:rPr>
              <a:t>Technology/Innovation</a:t>
            </a:r>
          </a:p>
        </p:txBody>
      </p:sp>
      <p:pic>
        <p:nvPicPr>
          <p:cNvPr id="20" name="Graphic 19" descr="Subtitles">
            <a:extLst>
              <a:ext uri="{FF2B5EF4-FFF2-40B4-BE49-F238E27FC236}">
                <a16:creationId xmlns:a16="http://schemas.microsoft.com/office/drawing/2014/main" id="{C6C1396F-2825-0749-A2FC-2069CE961E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2136" y="593498"/>
            <a:ext cx="783308" cy="783308"/>
          </a:xfrm>
          <a:prstGeom prst="rect">
            <a:avLst/>
          </a:prstGeom>
        </p:spPr>
      </p:pic>
      <p:pic>
        <p:nvPicPr>
          <p:cNvPr id="22" name="Graphic 21" descr="Network">
            <a:extLst>
              <a:ext uri="{FF2B5EF4-FFF2-40B4-BE49-F238E27FC236}">
                <a16:creationId xmlns:a16="http://schemas.microsoft.com/office/drawing/2014/main" id="{879909E0-671B-7A4E-9AEE-A1D9038B02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0926" y="2598176"/>
            <a:ext cx="783308" cy="783308"/>
          </a:xfrm>
          <a:prstGeom prst="rect">
            <a:avLst/>
          </a:prstGeom>
        </p:spPr>
      </p:pic>
      <p:pic>
        <p:nvPicPr>
          <p:cNvPr id="24" name="Graphic 23" descr="Processor">
            <a:extLst>
              <a:ext uri="{FF2B5EF4-FFF2-40B4-BE49-F238E27FC236}">
                <a16:creationId xmlns:a16="http://schemas.microsoft.com/office/drawing/2014/main" id="{F1566D1E-0C60-BE49-B074-1D57B5F3F0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3174" y="4673485"/>
            <a:ext cx="783308" cy="783308"/>
          </a:xfrm>
          <a:prstGeom prst="rect">
            <a:avLst/>
          </a:prstGeom>
        </p:spPr>
      </p:pic>
      <p:sp>
        <p:nvSpPr>
          <p:cNvPr id="21" name="Rectangle 20">
            <a:extLst>
              <a:ext uri="{FF2B5EF4-FFF2-40B4-BE49-F238E27FC236}">
                <a16:creationId xmlns:a16="http://schemas.microsoft.com/office/drawing/2014/main" id="{9A3B94D3-D753-2E4B-A23D-98DA0F24E0B0}"/>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Logo&#10;&#10;Description automatically generated">
            <a:extLst>
              <a:ext uri="{FF2B5EF4-FFF2-40B4-BE49-F238E27FC236}">
                <a16:creationId xmlns:a16="http://schemas.microsoft.com/office/drawing/2014/main" id="{BF6380DF-CFB0-4E4E-8A28-80873A7DE775}"/>
              </a:ext>
            </a:extLst>
          </p:cNvPr>
          <p:cNvPicPr>
            <a:picLocks noChangeAspect="1"/>
          </p:cNvPicPr>
          <p:nvPr/>
        </p:nvPicPr>
        <p:blipFill>
          <a:blip r:embed="rId8"/>
          <a:stretch>
            <a:fillRect/>
          </a:stretch>
        </p:blipFill>
        <p:spPr>
          <a:xfrm>
            <a:off x="9484612" y="6036840"/>
            <a:ext cx="1906875" cy="584775"/>
          </a:xfrm>
          <a:prstGeom prst="rect">
            <a:avLst/>
          </a:prstGeom>
        </p:spPr>
      </p:pic>
      <p:sp>
        <p:nvSpPr>
          <p:cNvPr id="25" name="Rectangle 24">
            <a:extLst>
              <a:ext uri="{FF2B5EF4-FFF2-40B4-BE49-F238E27FC236}">
                <a16:creationId xmlns:a16="http://schemas.microsoft.com/office/drawing/2014/main" id="{E53336C8-37C0-8543-BCC4-F97330BAB19C}"/>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6" name="Rectangle 25">
            <a:extLst>
              <a:ext uri="{FF2B5EF4-FFF2-40B4-BE49-F238E27FC236}">
                <a16:creationId xmlns:a16="http://schemas.microsoft.com/office/drawing/2014/main" id="{B88E9267-1DFE-DC44-B7D8-C73E142258EA}"/>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31" name="Picture 30" descr="A picture containing text, sign&#10;&#10;Description automatically generated">
            <a:extLst>
              <a:ext uri="{FF2B5EF4-FFF2-40B4-BE49-F238E27FC236}">
                <a16:creationId xmlns:a16="http://schemas.microsoft.com/office/drawing/2014/main" id="{507A4E3B-BF6C-2840-8AD7-C195B5C8CDCF}"/>
              </a:ext>
            </a:extLst>
          </p:cNvPr>
          <p:cNvPicPr>
            <a:picLocks noChangeAspect="1"/>
          </p:cNvPicPr>
          <p:nvPr/>
        </p:nvPicPr>
        <p:blipFill>
          <a:blip r:embed="rId9"/>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21385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356BBE-C5A3-AE40-9762-D23C799358C3}"/>
              </a:ext>
            </a:extLst>
          </p:cNvPr>
          <p:cNvSpPr txBox="1"/>
          <p:nvPr/>
        </p:nvSpPr>
        <p:spPr>
          <a:xfrm>
            <a:off x="1933904" y="2280744"/>
            <a:ext cx="2375338" cy="1862048"/>
          </a:xfrm>
          <a:prstGeom prst="rect">
            <a:avLst/>
          </a:prstGeom>
          <a:noFill/>
        </p:spPr>
        <p:txBody>
          <a:bodyPr wrap="square" rtlCol="0">
            <a:spAutoFit/>
          </a:bodyPr>
          <a:lstStyle/>
          <a:p>
            <a:r>
              <a:rPr lang="en-US" sz="11500" b="1" dirty="0"/>
              <a:t>02</a:t>
            </a:r>
            <a:endParaRPr lang="en-US" b="1" dirty="0"/>
          </a:p>
        </p:txBody>
      </p:sp>
      <p:sp>
        <p:nvSpPr>
          <p:cNvPr id="3" name="TextBox 2">
            <a:extLst>
              <a:ext uri="{FF2B5EF4-FFF2-40B4-BE49-F238E27FC236}">
                <a16:creationId xmlns:a16="http://schemas.microsoft.com/office/drawing/2014/main" id="{642D3CBF-CF33-E346-98E4-A5FB57309C01}"/>
              </a:ext>
            </a:extLst>
          </p:cNvPr>
          <p:cNvSpPr txBox="1"/>
          <p:nvPr/>
        </p:nvSpPr>
        <p:spPr>
          <a:xfrm>
            <a:off x="5050222" y="2551837"/>
            <a:ext cx="4434390" cy="1446550"/>
          </a:xfrm>
          <a:prstGeom prst="rect">
            <a:avLst/>
          </a:prstGeom>
          <a:noFill/>
        </p:spPr>
        <p:txBody>
          <a:bodyPr wrap="square" rtlCol="0">
            <a:spAutoFit/>
          </a:bodyPr>
          <a:lstStyle/>
          <a:p>
            <a:r>
              <a:rPr lang="en-US" sz="4400" dirty="0"/>
              <a:t>Evaluate &amp; Adjust KPI’s for Success</a:t>
            </a:r>
          </a:p>
        </p:txBody>
      </p:sp>
      <p:sp>
        <p:nvSpPr>
          <p:cNvPr id="8" name="Rectangle 7">
            <a:extLst>
              <a:ext uri="{FF2B5EF4-FFF2-40B4-BE49-F238E27FC236}">
                <a16:creationId xmlns:a16="http://schemas.microsoft.com/office/drawing/2014/main" id="{2CC62EF1-5BED-7E42-A4C5-C0F35EC964CE}"/>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A7F069-01B9-D04B-A864-610AE703017C}"/>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9A7A54-C342-2743-B351-A63F77577272}"/>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56160E-EEC1-3541-AF08-33C8A373F85A}"/>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539279-16FE-A24C-9408-4460AAAF034C}"/>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CD077F-2D92-8849-AFD9-CC689E601546}"/>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2BCE1C04-8344-FA4F-8972-259D2A29D440}"/>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3C2799E5-7EC8-6242-815F-EB69416BCB52}"/>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28D9FBA8-D3D7-1E4A-ACB9-FE0D23B7BB5E}"/>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A74A3C3C-A5F3-1748-BBA1-1B0CF054D3CB}"/>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8" name="Graphic 17" descr="Statistics with solid fill">
            <a:extLst>
              <a:ext uri="{FF2B5EF4-FFF2-40B4-BE49-F238E27FC236}">
                <a16:creationId xmlns:a16="http://schemas.microsoft.com/office/drawing/2014/main" id="{A1B85AC2-BC95-2244-A823-2FCE857EC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3796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221" y="0"/>
            <a:ext cx="10155558" cy="7603446"/>
          </a:xfrm>
          <a:prstGeom prst="rect">
            <a:avLst/>
          </a:prstGeom>
        </p:spPr>
      </p:pic>
      <p:sp>
        <p:nvSpPr>
          <p:cNvPr id="9" name="Rectangle 8">
            <a:extLst>
              <a:ext uri="{FF2B5EF4-FFF2-40B4-BE49-F238E27FC236}">
                <a16:creationId xmlns:a16="http://schemas.microsoft.com/office/drawing/2014/main" id="{7D3C3AA3-9C39-C644-8D27-8190CC0B62D0}"/>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1C81645C-88D2-EE46-AB0E-5CA87788A122}"/>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1" name="Rectangle 10">
            <a:extLst>
              <a:ext uri="{FF2B5EF4-FFF2-40B4-BE49-F238E27FC236}">
                <a16:creationId xmlns:a16="http://schemas.microsoft.com/office/drawing/2014/main" id="{6612E06E-220A-DF4E-8CC7-7727EDE14E8E}"/>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2" name="Rectangle 11">
            <a:extLst>
              <a:ext uri="{FF2B5EF4-FFF2-40B4-BE49-F238E27FC236}">
                <a16:creationId xmlns:a16="http://schemas.microsoft.com/office/drawing/2014/main" id="{111AFA50-0F62-164F-B5F8-780A28F88FF0}"/>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3" name="Picture 12" descr="A picture containing text, sign&#10;&#10;Description automatically generated">
            <a:extLst>
              <a:ext uri="{FF2B5EF4-FFF2-40B4-BE49-F238E27FC236}">
                <a16:creationId xmlns:a16="http://schemas.microsoft.com/office/drawing/2014/main" id="{AEB9967E-2F40-7144-B6CB-E4BE3B1E20E1}"/>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36219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6"/>
            <a:ext cx="9144000" cy="6846095"/>
          </a:xfrm>
          <a:prstGeom prst="rect">
            <a:avLst/>
          </a:prstGeom>
        </p:spPr>
      </p:pic>
      <p:pic>
        <p:nvPicPr>
          <p:cNvPr id="3" name="Picture 2" descr="photo-1427751840561-9852520f8ce8.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78000" y="1968829"/>
            <a:ext cx="3811677" cy="3404391"/>
          </a:xfrm>
          <a:prstGeom prst="rect">
            <a:avLst/>
          </a:prstGeom>
        </p:spPr>
      </p:pic>
      <p:pic>
        <p:nvPicPr>
          <p:cNvPr id="4" name="Picture 3" descr="Logo&#10;&#10;Description automatically generated">
            <a:extLst>
              <a:ext uri="{FF2B5EF4-FFF2-40B4-BE49-F238E27FC236}">
                <a16:creationId xmlns:a16="http://schemas.microsoft.com/office/drawing/2014/main" id="{1142E9B9-5A21-914F-9BFB-B90999E2C7D3}"/>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5" name="Rectangle 4">
            <a:extLst>
              <a:ext uri="{FF2B5EF4-FFF2-40B4-BE49-F238E27FC236}">
                <a16:creationId xmlns:a16="http://schemas.microsoft.com/office/drawing/2014/main" id="{9E74B75C-EF45-D949-9E80-4BF4EBBDA563}"/>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6" name="Rectangle 5">
            <a:extLst>
              <a:ext uri="{FF2B5EF4-FFF2-40B4-BE49-F238E27FC236}">
                <a16:creationId xmlns:a16="http://schemas.microsoft.com/office/drawing/2014/main" id="{ADF3113E-D636-724A-8411-D51DA42572D0}"/>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7" name="Picture 6" descr="A picture containing text, sign&#10;&#10;Description automatically generated">
            <a:extLst>
              <a:ext uri="{FF2B5EF4-FFF2-40B4-BE49-F238E27FC236}">
                <a16:creationId xmlns:a16="http://schemas.microsoft.com/office/drawing/2014/main" id="{3A755208-58FF-B648-9108-F45EEFCE37C4}"/>
              </a:ext>
            </a:extLst>
          </p:cNvPr>
          <p:cNvPicPr>
            <a:picLocks noChangeAspect="1"/>
          </p:cNvPicPr>
          <p:nvPr/>
        </p:nvPicPr>
        <p:blipFill>
          <a:blip r:embed="rId5"/>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93701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6"/>
            <a:ext cx="9144000" cy="6846095"/>
          </a:xfrm>
          <a:prstGeom prst="rect">
            <a:avLst/>
          </a:prstGeom>
        </p:spPr>
      </p:pic>
    </p:spTree>
    <p:extLst>
      <p:ext uri="{BB962C8B-B14F-4D97-AF65-F5344CB8AC3E}">
        <p14:creationId xmlns:p14="http://schemas.microsoft.com/office/powerpoint/2010/main" val="99317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5"/>
            <a:ext cx="9144000" cy="6846095"/>
          </a:xfrm>
          <a:prstGeom prst="rect">
            <a:avLst/>
          </a:prstGeom>
        </p:spPr>
      </p:pic>
      <p:sp>
        <p:nvSpPr>
          <p:cNvPr id="3" name="Left Arrow 2">
            <a:extLst>
              <a:ext uri="{FF2B5EF4-FFF2-40B4-BE49-F238E27FC236}">
                <a16:creationId xmlns:a16="http://schemas.microsoft.com/office/drawing/2014/main" id="{4C26A844-005F-164D-ACF5-86B2C8699C8F}"/>
              </a:ext>
            </a:extLst>
          </p:cNvPr>
          <p:cNvSpPr/>
          <p:nvPr/>
        </p:nvSpPr>
        <p:spPr>
          <a:xfrm>
            <a:off x="4297680" y="43688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8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Statistics with solid fill">
            <a:extLst>
              <a:ext uri="{FF2B5EF4-FFF2-40B4-BE49-F238E27FC236}">
                <a16:creationId xmlns:a16="http://schemas.microsoft.com/office/drawing/2014/main" id="{5A5139D0-E3AB-1B4D-814C-01F2A76C9B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301" y="1192781"/>
            <a:ext cx="5201974" cy="5201974"/>
          </a:xfrm>
          <a:prstGeom prst="rect">
            <a:avLst/>
          </a:prstGeom>
        </p:spPr>
      </p:pic>
      <p:sp>
        <p:nvSpPr>
          <p:cNvPr id="4" name="TextBox 3">
            <a:extLst>
              <a:ext uri="{FF2B5EF4-FFF2-40B4-BE49-F238E27FC236}">
                <a16:creationId xmlns:a16="http://schemas.microsoft.com/office/drawing/2014/main" id="{27A1E279-6E03-9C4D-9563-FAC51F8EB76C}"/>
              </a:ext>
            </a:extLst>
          </p:cNvPr>
          <p:cNvSpPr txBox="1"/>
          <p:nvPr/>
        </p:nvSpPr>
        <p:spPr>
          <a:xfrm>
            <a:off x="2733869" y="1863153"/>
            <a:ext cx="8657618" cy="2554545"/>
          </a:xfrm>
          <a:prstGeom prst="rect">
            <a:avLst/>
          </a:prstGeom>
          <a:noFill/>
        </p:spPr>
        <p:txBody>
          <a:bodyPr wrap="square" rtlCol="0">
            <a:spAutoFit/>
          </a:bodyPr>
          <a:lstStyle/>
          <a:p>
            <a:r>
              <a:rPr lang="en-US" sz="2000" dirty="0">
                <a:solidFill>
                  <a:schemeClr val="bg2">
                    <a:lumMod val="25000"/>
                  </a:schemeClr>
                </a:solidFill>
              </a:rPr>
              <a:t>A comprehensive strategy for taking your law firm to the next level requires leaders to know which key areas to focus on. Managing Partners, leaders and administrators need to make important decisions, quickly, with greater consequences, and often with limited information on hand, especially during challenging times. Learn the </a:t>
            </a:r>
            <a:r>
              <a:rPr lang="en-US" sz="2000" b="1" dirty="0">
                <a:solidFill>
                  <a:schemeClr val="bg2">
                    <a:lumMod val="25000"/>
                  </a:schemeClr>
                </a:solidFill>
              </a:rPr>
              <a:t>Key Performance Indicators (KPI’s) </a:t>
            </a:r>
            <a:r>
              <a:rPr lang="en-US" sz="2000" dirty="0">
                <a:solidFill>
                  <a:schemeClr val="bg2">
                    <a:lumMod val="25000"/>
                  </a:schemeClr>
                </a:solidFill>
              </a:rPr>
              <a:t>and quantifiable measurements that reflect the critical success factors of a law firm business. This session will provide real-world examples and techniques for leveraging existing resources and a systematic approach to growing your law firm.</a:t>
            </a:r>
          </a:p>
        </p:txBody>
      </p:sp>
      <p:sp>
        <p:nvSpPr>
          <p:cNvPr id="5" name="Rectangle 4">
            <a:extLst>
              <a:ext uri="{FF2B5EF4-FFF2-40B4-BE49-F238E27FC236}">
                <a16:creationId xmlns:a16="http://schemas.microsoft.com/office/drawing/2014/main" id="{C1FF063B-F67B-5746-ACE9-3EBBE36AAF9D}"/>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0AC51BCC-B022-5D4D-AFA8-E6E0844EA2CD}"/>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7" name="Rectangle 6">
            <a:extLst>
              <a:ext uri="{FF2B5EF4-FFF2-40B4-BE49-F238E27FC236}">
                <a16:creationId xmlns:a16="http://schemas.microsoft.com/office/drawing/2014/main" id="{3A21C5F8-3341-FE42-9242-08CCAB74BB5A}"/>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8" name="Rectangle 7">
            <a:extLst>
              <a:ext uri="{FF2B5EF4-FFF2-40B4-BE49-F238E27FC236}">
                <a16:creationId xmlns:a16="http://schemas.microsoft.com/office/drawing/2014/main" id="{F50B9220-4699-274E-92F8-011E49DF3C30}"/>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9" name="Picture 8" descr="A picture containing text, sign&#10;&#10;Description automatically generated">
            <a:extLst>
              <a:ext uri="{FF2B5EF4-FFF2-40B4-BE49-F238E27FC236}">
                <a16:creationId xmlns:a16="http://schemas.microsoft.com/office/drawing/2014/main" id="{400E27A9-07BA-2040-A368-64272B91BF7C}"/>
              </a:ext>
            </a:extLst>
          </p:cNvPr>
          <p:cNvPicPr>
            <a:picLocks noChangeAspect="1"/>
          </p:cNvPicPr>
          <p:nvPr/>
        </p:nvPicPr>
        <p:blipFill>
          <a:blip r:embed="rId5"/>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501397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6"/>
            <a:ext cx="9144000" cy="6846095"/>
          </a:xfrm>
          <a:prstGeom prst="rect">
            <a:avLst/>
          </a:prstGeom>
        </p:spPr>
      </p:pic>
      <p:sp>
        <p:nvSpPr>
          <p:cNvPr id="3" name="Left Arrow 2">
            <a:extLst>
              <a:ext uri="{FF2B5EF4-FFF2-40B4-BE49-F238E27FC236}">
                <a16:creationId xmlns:a16="http://schemas.microsoft.com/office/drawing/2014/main" id="{50F51CC3-8DFD-6742-A1F3-F9963E9B073B}"/>
              </a:ext>
            </a:extLst>
          </p:cNvPr>
          <p:cNvSpPr/>
          <p:nvPr/>
        </p:nvSpPr>
        <p:spPr>
          <a:xfrm>
            <a:off x="4297680" y="43688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extLst>
              <a:ext uri="{FF2B5EF4-FFF2-40B4-BE49-F238E27FC236}">
                <a16:creationId xmlns:a16="http://schemas.microsoft.com/office/drawing/2014/main" id="{59700A67-3079-8546-B7AC-340225979093}"/>
              </a:ext>
            </a:extLst>
          </p:cNvPr>
          <p:cNvSpPr/>
          <p:nvPr/>
        </p:nvSpPr>
        <p:spPr>
          <a:xfrm>
            <a:off x="4297680" y="275844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141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ta-DrivenMarketing (dragged).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6"/>
            <a:ext cx="9144000" cy="6846095"/>
          </a:xfrm>
          <a:prstGeom prst="rect">
            <a:avLst/>
          </a:prstGeom>
        </p:spPr>
      </p:pic>
      <p:sp>
        <p:nvSpPr>
          <p:cNvPr id="3" name="Left Arrow 2">
            <a:extLst>
              <a:ext uri="{FF2B5EF4-FFF2-40B4-BE49-F238E27FC236}">
                <a16:creationId xmlns:a16="http://schemas.microsoft.com/office/drawing/2014/main" id="{B027A781-B665-9F47-990A-2F2BB52F1EE3}"/>
              </a:ext>
            </a:extLst>
          </p:cNvPr>
          <p:cNvSpPr/>
          <p:nvPr/>
        </p:nvSpPr>
        <p:spPr>
          <a:xfrm>
            <a:off x="4297680" y="43688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extLst>
              <a:ext uri="{FF2B5EF4-FFF2-40B4-BE49-F238E27FC236}">
                <a16:creationId xmlns:a16="http://schemas.microsoft.com/office/drawing/2014/main" id="{ED9BABF0-2787-5844-A5BE-176317B7DEC4}"/>
              </a:ext>
            </a:extLst>
          </p:cNvPr>
          <p:cNvSpPr/>
          <p:nvPr/>
        </p:nvSpPr>
        <p:spPr>
          <a:xfrm>
            <a:off x="4297680" y="275844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9FC45BE4-A9A8-0144-BF7C-9CAB443CF13F}"/>
              </a:ext>
            </a:extLst>
          </p:cNvPr>
          <p:cNvSpPr/>
          <p:nvPr/>
        </p:nvSpPr>
        <p:spPr>
          <a:xfrm>
            <a:off x="4297680" y="4958080"/>
            <a:ext cx="1483360" cy="1341120"/>
          </a:xfrm>
          <a:prstGeom prst="leftArrow">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446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C24CC6-48E4-1A4F-8EE5-ECE4024A1E83}"/>
              </a:ext>
            </a:extLst>
          </p:cNvPr>
          <p:cNvSpPr/>
          <p:nvPr/>
        </p:nvSpPr>
        <p:spPr>
          <a:xfrm>
            <a:off x="0" y="-4336"/>
            <a:ext cx="12192000" cy="2178576"/>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6E5599A-89A4-834A-B189-9929045D1B9D}"/>
              </a:ext>
            </a:extLst>
          </p:cNvPr>
          <p:cNvSpPr txBox="1"/>
          <p:nvPr/>
        </p:nvSpPr>
        <p:spPr>
          <a:xfrm>
            <a:off x="3235960" y="386098"/>
            <a:ext cx="5720080" cy="1200329"/>
          </a:xfrm>
          <a:prstGeom prst="rect">
            <a:avLst/>
          </a:prstGeom>
          <a:noFill/>
        </p:spPr>
        <p:txBody>
          <a:bodyPr wrap="square" rtlCol="0">
            <a:spAutoFit/>
          </a:bodyPr>
          <a:lstStyle/>
          <a:p>
            <a:r>
              <a:rPr lang="en-US" sz="7200" b="1" dirty="0">
                <a:solidFill>
                  <a:schemeClr val="accent1">
                    <a:lumMod val="60000"/>
                    <a:lumOff val="40000"/>
                  </a:schemeClr>
                </a:solidFill>
              </a:rPr>
              <a:t>80 / 20 </a:t>
            </a:r>
            <a:r>
              <a:rPr lang="en-US" sz="7200" b="1" dirty="0">
                <a:solidFill>
                  <a:schemeClr val="bg1"/>
                </a:solidFill>
              </a:rPr>
              <a:t>RULE</a:t>
            </a:r>
          </a:p>
        </p:txBody>
      </p:sp>
      <p:sp>
        <p:nvSpPr>
          <p:cNvPr id="14" name="TextBox 13">
            <a:extLst>
              <a:ext uri="{FF2B5EF4-FFF2-40B4-BE49-F238E27FC236}">
                <a16:creationId xmlns:a16="http://schemas.microsoft.com/office/drawing/2014/main" id="{C9950F1B-8C74-2742-BAED-03309128BF93}"/>
              </a:ext>
            </a:extLst>
          </p:cNvPr>
          <p:cNvSpPr txBox="1"/>
          <p:nvPr/>
        </p:nvSpPr>
        <p:spPr>
          <a:xfrm>
            <a:off x="1229360" y="2631440"/>
            <a:ext cx="4003040" cy="2646878"/>
          </a:xfrm>
          <a:prstGeom prst="rect">
            <a:avLst/>
          </a:prstGeom>
          <a:noFill/>
        </p:spPr>
        <p:txBody>
          <a:bodyPr wrap="square" rtlCol="0">
            <a:spAutoFit/>
          </a:bodyPr>
          <a:lstStyle/>
          <a:p>
            <a:r>
              <a:rPr lang="en-US" sz="16600" b="1" dirty="0">
                <a:solidFill>
                  <a:schemeClr val="accent1">
                    <a:lumMod val="60000"/>
                    <a:lumOff val="40000"/>
                  </a:schemeClr>
                </a:solidFill>
              </a:rPr>
              <a:t>20%</a:t>
            </a:r>
          </a:p>
        </p:txBody>
      </p:sp>
      <p:sp>
        <p:nvSpPr>
          <p:cNvPr id="15" name="TextBox 14">
            <a:extLst>
              <a:ext uri="{FF2B5EF4-FFF2-40B4-BE49-F238E27FC236}">
                <a16:creationId xmlns:a16="http://schemas.microsoft.com/office/drawing/2014/main" id="{69D3AE13-DA09-DA47-AA6F-AA41C9E568E9}"/>
              </a:ext>
            </a:extLst>
          </p:cNvPr>
          <p:cNvSpPr txBox="1"/>
          <p:nvPr/>
        </p:nvSpPr>
        <p:spPr>
          <a:xfrm>
            <a:off x="6707428" y="2631440"/>
            <a:ext cx="4003040" cy="2646878"/>
          </a:xfrm>
          <a:prstGeom prst="rect">
            <a:avLst/>
          </a:prstGeom>
          <a:noFill/>
        </p:spPr>
        <p:txBody>
          <a:bodyPr wrap="square" rtlCol="0">
            <a:spAutoFit/>
          </a:bodyPr>
          <a:lstStyle/>
          <a:p>
            <a:r>
              <a:rPr lang="en-US" sz="16600" b="1" dirty="0">
                <a:solidFill>
                  <a:schemeClr val="accent1">
                    <a:lumMod val="60000"/>
                    <a:lumOff val="40000"/>
                  </a:schemeClr>
                </a:solidFill>
              </a:rPr>
              <a:t>80%</a:t>
            </a:r>
          </a:p>
        </p:txBody>
      </p:sp>
      <p:sp>
        <p:nvSpPr>
          <p:cNvPr id="16" name="TextBox 15">
            <a:extLst>
              <a:ext uri="{FF2B5EF4-FFF2-40B4-BE49-F238E27FC236}">
                <a16:creationId xmlns:a16="http://schemas.microsoft.com/office/drawing/2014/main" id="{86B7A078-2781-CB46-9CE5-9720900EF77E}"/>
              </a:ext>
            </a:extLst>
          </p:cNvPr>
          <p:cNvSpPr txBox="1"/>
          <p:nvPr/>
        </p:nvSpPr>
        <p:spPr>
          <a:xfrm>
            <a:off x="1452880" y="5278318"/>
            <a:ext cx="3545840" cy="461665"/>
          </a:xfrm>
          <a:prstGeom prst="rect">
            <a:avLst/>
          </a:prstGeom>
          <a:noFill/>
        </p:spPr>
        <p:txBody>
          <a:bodyPr wrap="square" rtlCol="0">
            <a:spAutoFit/>
          </a:bodyPr>
          <a:lstStyle/>
          <a:p>
            <a:r>
              <a:rPr lang="en-US" sz="2400" dirty="0"/>
              <a:t>With 20% of the data </a:t>
            </a:r>
          </a:p>
        </p:txBody>
      </p:sp>
      <p:sp>
        <p:nvSpPr>
          <p:cNvPr id="17" name="TextBox 16">
            <a:extLst>
              <a:ext uri="{FF2B5EF4-FFF2-40B4-BE49-F238E27FC236}">
                <a16:creationId xmlns:a16="http://schemas.microsoft.com/office/drawing/2014/main" id="{AF6CCB04-AF87-F346-B06C-883BC89C1085}"/>
              </a:ext>
            </a:extLst>
          </p:cNvPr>
          <p:cNvSpPr txBox="1"/>
          <p:nvPr/>
        </p:nvSpPr>
        <p:spPr>
          <a:xfrm>
            <a:off x="6737586" y="5288534"/>
            <a:ext cx="5230638" cy="461665"/>
          </a:xfrm>
          <a:prstGeom prst="rect">
            <a:avLst/>
          </a:prstGeom>
          <a:noFill/>
        </p:spPr>
        <p:txBody>
          <a:bodyPr wrap="square" rtlCol="0">
            <a:spAutoFit/>
          </a:bodyPr>
          <a:lstStyle/>
          <a:p>
            <a:r>
              <a:rPr lang="en-US" sz="2400" dirty="0"/>
              <a:t>You will know 80% of what’s happening</a:t>
            </a:r>
          </a:p>
        </p:txBody>
      </p:sp>
      <p:sp>
        <p:nvSpPr>
          <p:cNvPr id="18" name="Rectangle 17">
            <a:extLst>
              <a:ext uri="{FF2B5EF4-FFF2-40B4-BE49-F238E27FC236}">
                <a16:creationId xmlns:a16="http://schemas.microsoft.com/office/drawing/2014/main" id="{7F88F335-9240-7E46-9F5B-36FD2E0F4F5F}"/>
              </a:ext>
            </a:extLst>
          </p:cNvPr>
          <p:cNvSpPr/>
          <p:nvPr/>
        </p:nvSpPr>
        <p:spPr>
          <a:xfrm>
            <a:off x="5547024" y="2174240"/>
            <a:ext cx="642257" cy="4372746"/>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C6BDE5-589E-444C-B793-16999F176480}"/>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5B9DAB2D-02F8-EF47-A2EF-15A364649AB3}"/>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1" name="Rectangle 10">
            <a:extLst>
              <a:ext uri="{FF2B5EF4-FFF2-40B4-BE49-F238E27FC236}">
                <a16:creationId xmlns:a16="http://schemas.microsoft.com/office/drawing/2014/main" id="{FA5DB206-2725-C645-9B21-682ECD626DC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2" name="Rectangle 11">
            <a:extLst>
              <a:ext uri="{FF2B5EF4-FFF2-40B4-BE49-F238E27FC236}">
                <a16:creationId xmlns:a16="http://schemas.microsoft.com/office/drawing/2014/main" id="{ACEE9A10-CFAB-8341-9B1B-B2520B1EC472}"/>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9" name="Picture 18" descr="A picture containing text, sign&#10;&#10;Description automatically generated">
            <a:extLst>
              <a:ext uri="{FF2B5EF4-FFF2-40B4-BE49-F238E27FC236}">
                <a16:creationId xmlns:a16="http://schemas.microsoft.com/office/drawing/2014/main" id="{2546A4C9-CAB4-154D-A6F3-2F6AFA7A121E}"/>
              </a:ext>
            </a:extLst>
          </p:cNvPr>
          <p:cNvPicPr>
            <a:picLocks noChangeAspect="1"/>
          </p:cNvPicPr>
          <p:nvPr/>
        </p:nvPicPr>
        <p:blipFill>
          <a:blip r:embed="rId3"/>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899400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D68C4-AB3F-054F-A821-CF2E4C54942C}"/>
              </a:ext>
            </a:extLst>
          </p:cNvPr>
          <p:cNvSpPr txBox="1"/>
          <p:nvPr/>
        </p:nvSpPr>
        <p:spPr>
          <a:xfrm>
            <a:off x="1933904" y="2280744"/>
            <a:ext cx="2375338" cy="1862048"/>
          </a:xfrm>
          <a:prstGeom prst="rect">
            <a:avLst/>
          </a:prstGeom>
          <a:noFill/>
        </p:spPr>
        <p:txBody>
          <a:bodyPr wrap="square" rtlCol="0">
            <a:spAutoFit/>
          </a:bodyPr>
          <a:lstStyle/>
          <a:p>
            <a:r>
              <a:rPr lang="en-US" sz="11500" b="1" dirty="0"/>
              <a:t>03</a:t>
            </a:r>
            <a:endParaRPr lang="en-US" b="1" dirty="0"/>
          </a:p>
        </p:txBody>
      </p:sp>
      <p:sp>
        <p:nvSpPr>
          <p:cNvPr id="3" name="TextBox 2">
            <a:extLst>
              <a:ext uri="{FF2B5EF4-FFF2-40B4-BE49-F238E27FC236}">
                <a16:creationId xmlns:a16="http://schemas.microsoft.com/office/drawing/2014/main" id="{28703CB4-5536-3C4E-97E5-DBA2CCC14FAE}"/>
              </a:ext>
            </a:extLst>
          </p:cNvPr>
          <p:cNvSpPr txBox="1"/>
          <p:nvPr/>
        </p:nvSpPr>
        <p:spPr>
          <a:xfrm>
            <a:off x="5007141" y="2471999"/>
            <a:ext cx="4308983" cy="1754326"/>
          </a:xfrm>
          <a:prstGeom prst="rect">
            <a:avLst/>
          </a:prstGeom>
          <a:noFill/>
        </p:spPr>
        <p:txBody>
          <a:bodyPr wrap="square" rtlCol="0">
            <a:spAutoFit/>
          </a:bodyPr>
          <a:lstStyle/>
          <a:p>
            <a:r>
              <a:rPr lang="en-US" sz="3600" dirty="0"/>
              <a:t>New Ways to Monitor and Increase your Team’s Productivity</a:t>
            </a:r>
          </a:p>
        </p:txBody>
      </p:sp>
      <p:sp>
        <p:nvSpPr>
          <p:cNvPr id="8" name="Rectangle 7">
            <a:extLst>
              <a:ext uri="{FF2B5EF4-FFF2-40B4-BE49-F238E27FC236}">
                <a16:creationId xmlns:a16="http://schemas.microsoft.com/office/drawing/2014/main" id="{0961197A-49DB-9746-9459-5818CC431256}"/>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32DB75-7F71-6440-BFD2-56DE7F07D755}"/>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6EB894-616E-DC4D-98DA-EC2197DB7B19}"/>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936044-A438-6642-9264-496967A67B08}"/>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4B5DF4-A5EF-344A-BB52-4C5A3E294E1D}"/>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DE80DC-C830-4C4B-BCA4-F07288DCBD8A}"/>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DEF80DB0-24CD-E741-8078-783F13F8E3D0}"/>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AFA51F03-74FA-C942-A46E-45E7EF39A7FF}"/>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BFFD332D-8BB5-1048-BB70-9F7841EE7C2C}"/>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7CD38BBC-4F6F-B54F-9AE4-9D1B0F56EFD1}"/>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8" name="Graphic 17" descr="Statistics with solid fill">
            <a:extLst>
              <a:ext uri="{FF2B5EF4-FFF2-40B4-BE49-F238E27FC236}">
                <a16:creationId xmlns:a16="http://schemas.microsoft.com/office/drawing/2014/main" id="{06F7D753-1212-B14E-830A-E0DE4D214C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15122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hevron 26">
            <a:extLst>
              <a:ext uri="{FF2B5EF4-FFF2-40B4-BE49-F238E27FC236}">
                <a16:creationId xmlns:a16="http://schemas.microsoft.com/office/drawing/2014/main" id="{7A4C7F2A-1FC0-A542-B25A-980D3D6138F0}"/>
              </a:ext>
            </a:extLst>
          </p:cNvPr>
          <p:cNvSpPr/>
          <p:nvPr/>
        </p:nvSpPr>
        <p:spPr>
          <a:xfrm>
            <a:off x="1918195" y="4378275"/>
            <a:ext cx="4216793"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a:extLst>
              <a:ext uri="{FF2B5EF4-FFF2-40B4-BE49-F238E27FC236}">
                <a16:creationId xmlns:a16="http://schemas.microsoft.com/office/drawing/2014/main" id="{CE75C42D-ED3B-A848-AB69-D95D3C141AF2}"/>
              </a:ext>
            </a:extLst>
          </p:cNvPr>
          <p:cNvSpPr/>
          <p:nvPr/>
        </p:nvSpPr>
        <p:spPr>
          <a:xfrm>
            <a:off x="1918196" y="2902231"/>
            <a:ext cx="4216793"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a:extLst>
              <a:ext uri="{FF2B5EF4-FFF2-40B4-BE49-F238E27FC236}">
                <a16:creationId xmlns:a16="http://schemas.microsoft.com/office/drawing/2014/main" id="{13D7027A-C9BD-A941-99FD-BDDB70E1E11B}"/>
              </a:ext>
            </a:extLst>
          </p:cNvPr>
          <p:cNvSpPr/>
          <p:nvPr/>
        </p:nvSpPr>
        <p:spPr>
          <a:xfrm>
            <a:off x="1951041" y="1371553"/>
            <a:ext cx="4216793"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D825E8ED-2FCB-A442-9E7B-E03048B87340}"/>
              </a:ext>
            </a:extLst>
          </p:cNvPr>
          <p:cNvSpPr/>
          <p:nvPr/>
        </p:nvSpPr>
        <p:spPr>
          <a:xfrm>
            <a:off x="7768445" y="695659"/>
            <a:ext cx="2713055" cy="5174901"/>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4F01D50-DF40-854E-A0D2-A8E5A344A5F3}"/>
              </a:ext>
            </a:extLst>
          </p:cNvPr>
          <p:cNvSpPr txBox="1"/>
          <p:nvPr/>
        </p:nvSpPr>
        <p:spPr>
          <a:xfrm>
            <a:off x="408357" y="448116"/>
            <a:ext cx="6668882" cy="523220"/>
          </a:xfrm>
          <a:prstGeom prst="rect">
            <a:avLst/>
          </a:prstGeom>
          <a:noFill/>
        </p:spPr>
        <p:txBody>
          <a:bodyPr wrap="square" rtlCol="0">
            <a:spAutoFit/>
          </a:bodyPr>
          <a:lstStyle/>
          <a:p>
            <a:r>
              <a:rPr lang="en-US" sz="2800" b="1" dirty="0"/>
              <a:t>SCORECARD: Campaign Planning</a:t>
            </a:r>
          </a:p>
        </p:txBody>
      </p:sp>
      <p:sp>
        <p:nvSpPr>
          <p:cNvPr id="2" name="Rectangle 1">
            <a:extLst>
              <a:ext uri="{FF2B5EF4-FFF2-40B4-BE49-F238E27FC236}">
                <a16:creationId xmlns:a16="http://schemas.microsoft.com/office/drawing/2014/main" id="{D24BDA31-BA9E-D340-8435-7865833EEE3D}"/>
              </a:ext>
            </a:extLst>
          </p:cNvPr>
          <p:cNvSpPr/>
          <p:nvPr/>
        </p:nvSpPr>
        <p:spPr>
          <a:xfrm>
            <a:off x="7876004" y="1318657"/>
            <a:ext cx="2484916" cy="13665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AB25B63-E161-2843-96A6-F1782360C2DE}"/>
              </a:ext>
            </a:extLst>
          </p:cNvPr>
          <p:cNvSpPr/>
          <p:nvPr/>
        </p:nvSpPr>
        <p:spPr>
          <a:xfrm>
            <a:off x="7876004" y="2850553"/>
            <a:ext cx="2484916" cy="13665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A7D42F8-D012-E848-8DF5-E90C3C3A6A15}"/>
              </a:ext>
            </a:extLst>
          </p:cNvPr>
          <p:cNvSpPr/>
          <p:nvPr/>
        </p:nvSpPr>
        <p:spPr>
          <a:xfrm>
            <a:off x="7876004" y="4387994"/>
            <a:ext cx="2484916" cy="13665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B5AFBD-ED7A-1B4F-852D-161840057E56}"/>
              </a:ext>
            </a:extLst>
          </p:cNvPr>
          <p:cNvSpPr txBox="1"/>
          <p:nvPr/>
        </p:nvSpPr>
        <p:spPr>
          <a:xfrm>
            <a:off x="7999557" y="1429189"/>
            <a:ext cx="2270928" cy="1077218"/>
          </a:xfrm>
          <a:prstGeom prst="rect">
            <a:avLst/>
          </a:prstGeom>
          <a:noFill/>
        </p:spPr>
        <p:txBody>
          <a:bodyPr wrap="square" rtlCol="0">
            <a:spAutoFit/>
          </a:bodyPr>
          <a:lstStyle/>
          <a:p>
            <a:r>
              <a:rPr lang="en-US" b="1" dirty="0">
                <a:solidFill>
                  <a:schemeClr val="tx1">
                    <a:lumMod val="85000"/>
                    <a:lumOff val="15000"/>
                  </a:schemeClr>
                </a:solidFill>
              </a:rPr>
              <a:t>Metrics that are leading measures</a:t>
            </a:r>
          </a:p>
          <a:p>
            <a:r>
              <a:rPr lang="en-US" sz="1400" i="1" dirty="0"/>
              <a:t>Examples: brand awareness, CSAT, CLTV, test-drive</a:t>
            </a:r>
          </a:p>
        </p:txBody>
      </p:sp>
      <p:sp>
        <p:nvSpPr>
          <p:cNvPr id="15" name="TextBox 14">
            <a:extLst>
              <a:ext uri="{FF2B5EF4-FFF2-40B4-BE49-F238E27FC236}">
                <a16:creationId xmlns:a16="http://schemas.microsoft.com/office/drawing/2014/main" id="{161D3523-D90B-B248-9763-48D1C8DD7083}"/>
              </a:ext>
            </a:extLst>
          </p:cNvPr>
          <p:cNvSpPr txBox="1"/>
          <p:nvPr/>
        </p:nvSpPr>
        <p:spPr>
          <a:xfrm>
            <a:off x="7999557" y="2995232"/>
            <a:ext cx="2270928" cy="1169551"/>
          </a:xfrm>
          <a:prstGeom prst="rect">
            <a:avLst/>
          </a:prstGeom>
          <a:noFill/>
        </p:spPr>
        <p:txBody>
          <a:bodyPr wrap="square" rtlCol="0">
            <a:spAutoFit/>
          </a:bodyPr>
          <a:lstStyle/>
          <a:p>
            <a:r>
              <a:rPr lang="en-US" sz="1400" b="1" dirty="0">
                <a:solidFill>
                  <a:schemeClr val="tx1">
                    <a:lumMod val="85000"/>
                    <a:lumOff val="15000"/>
                  </a:schemeClr>
                </a:solidFill>
              </a:rPr>
              <a:t>Metrics that measure specific campaign and tactic effectiveness</a:t>
            </a:r>
          </a:p>
          <a:p>
            <a:r>
              <a:rPr lang="en-US" sz="1400" i="1" dirty="0"/>
              <a:t>Examples: sales, lead conversion</a:t>
            </a:r>
          </a:p>
        </p:txBody>
      </p:sp>
      <p:sp>
        <p:nvSpPr>
          <p:cNvPr id="17" name="TextBox 16">
            <a:extLst>
              <a:ext uri="{FF2B5EF4-FFF2-40B4-BE49-F238E27FC236}">
                <a16:creationId xmlns:a16="http://schemas.microsoft.com/office/drawing/2014/main" id="{DF9E60A9-5F42-F247-9816-21C841FCB1E7}"/>
              </a:ext>
            </a:extLst>
          </p:cNvPr>
          <p:cNvSpPr txBox="1"/>
          <p:nvPr/>
        </p:nvSpPr>
        <p:spPr>
          <a:xfrm>
            <a:off x="7982998" y="4493782"/>
            <a:ext cx="2270928" cy="1015663"/>
          </a:xfrm>
          <a:prstGeom prst="rect">
            <a:avLst/>
          </a:prstGeom>
          <a:noFill/>
        </p:spPr>
        <p:txBody>
          <a:bodyPr wrap="square" rtlCol="0">
            <a:spAutoFit/>
          </a:bodyPr>
          <a:lstStyle/>
          <a:p>
            <a:r>
              <a:rPr lang="en-US" sz="1600" b="1" dirty="0">
                <a:solidFill>
                  <a:schemeClr val="tx1">
                    <a:lumMod val="85000"/>
                    <a:lumOff val="15000"/>
                  </a:schemeClr>
                </a:solidFill>
              </a:rPr>
              <a:t>Metrics that measure the execution efficiency</a:t>
            </a:r>
          </a:p>
          <a:p>
            <a:r>
              <a:rPr lang="en-US" sz="1400" i="1" dirty="0"/>
              <a:t>Examples: take rate, ad dollars spent, cost to serve</a:t>
            </a:r>
          </a:p>
        </p:txBody>
      </p:sp>
      <p:sp>
        <p:nvSpPr>
          <p:cNvPr id="6" name="TextBox 5">
            <a:extLst>
              <a:ext uri="{FF2B5EF4-FFF2-40B4-BE49-F238E27FC236}">
                <a16:creationId xmlns:a16="http://schemas.microsoft.com/office/drawing/2014/main" id="{3F0E0318-4DB0-4546-876C-43FD0A76239D}"/>
              </a:ext>
            </a:extLst>
          </p:cNvPr>
          <p:cNvSpPr txBox="1"/>
          <p:nvPr/>
        </p:nvSpPr>
        <p:spPr>
          <a:xfrm>
            <a:off x="7876004" y="826287"/>
            <a:ext cx="2394481" cy="338554"/>
          </a:xfrm>
          <a:prstGeom prst="rect">
            <a:avLst/>
          </a:prstGeom>
          <a:noFill/>
        </p:spPr>
        <p:txBody>
          <a:bodyPr wrap="square" rtlCol="0">
            <a:spAutoFit/>
          </a:bodyPr>
          <a:lstStyle/>
          <a:p>
            <a:r>
              <a:rPr lang="en-US" sz="1600" i="1" dirty="0">
                <a:solidFill>
                  <a:schemeClr val="bg1"/>
                </a:solidFill>
              </a:rPr>
              <a:t>Measurement Hierarchy</a:t>
            </a:r>
          </a:p>
        </p:txBody>
      </p:sp>
      <p:sp>
        <p:nvSpPr>
          <p:cNvPr id="7" name="Rectangle 6">
            <a:extLst>
              <a:ext uri="{FF2B5EF4-FFF2-40B4-BE49-F238E27FC236}">
                <a16:creationId xmlns:a16="http://schemas.microsoft.com/office/drawing/2014/main" id="{1B267766-B253-6B49-AA2E-5FF01F91409A}"/>
              </a:ext>
            </a:extLst>
          </p:cNvPr>
          <p:cNvSpPr/>
          <p:nvPr/>
        </p:nvSpPr>
        <p:spPr>
          <a:xfrm>
            <a:off x="2071621" y="1429189"/>
            <a:ext cx="4652386" cy="1187750"/>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DE3B3B1-3F83-0A4B-A734-687EA0BC649D}"/>
              </a:ext>
            </a:extLst>
          </p:cNvPr>
          <p:cNvSpPr/>
          <p:nvPr/>
        </p:nvSpPr>
        <p:spPr>
          <a:xfrm>
            <a:off x="2071621" y="2955815"/>
            <a:ext cx="4652386" cy="1187750"/>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30A29B-E287-AD48-847A-5F378101DC8D}"/>
              </a:ext>
            </a:extLst>
          </p:cNvPr>
          <p:cNvSpPr/>
          <p:nvPr/>
        </p:nvSpPr>
        <p:spPr>
          <a:xfrm>
            <a:off x="2071621" y="4428857"/>
            <a:ext cx="4652386" cy="1187750"/>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A73DED-0154-E14E-8268-10073B415ECD}"/>
              </a:ext>
            </a:extLst>
          </p:cNvPr>
          <p:cNvSpPr txBox="1"/>
          <p:nvPr/>
        </p:nvSpPr>
        <p:spPr>
          <a:xfrm>
            <a:off x="2306814" y="1619585"/>
            <a:ext cx="4109776" cy="738664"/>
          </a:xfrm>
          <a:prstGeom prst="rect">
            <a:avLst/>
          </a:prstGeom>
          <a:noFill/>
        </p:spPr>
        <p:txBody>
          <a:bodyPr wrap="square" rtlCol="0">
            <a:spAutoFit/>
          </a:bodyPr>
          <a:lstStyle/>
          <a:p>
            <a:pPr algn="ctr"/>
            <a:r>
              <a:rPr lang="en-US" sz="2400" b="1" dirty="0">
                <a:solidFill>
                  <a:schemeClr val="bg1"/>
                </a:solidFill>
              </a:rPr>
              <a:t>STRATEGIC</a:t>
            </a:r>
          </a:p>
          <a:p>
            <a:pPr algn="ctr"/>
            <a:r>
              <a:rPr lang="en-US" i="1" dirty="0">
                <a:solidFill>
                  <a:schemeClr val="accent1">
                    <a:lumMod val="60000"/>
                    <a:lumOff val="40000"/>
                  </a:schemeClr>
                </a:solidFill>
              </a:rPr>
              <a:t>Forward-Looking Metrics</a:t>
            </a:r>
          </a:p>
        </p:txBody>
      </p:sp>
      <p:sp>
        <p:nvSpPr>
          <p:cNvPr id="20" name="TextBox 19">
            <a:extLst>
              <a:ext uri="{FF2B5EF4-FFF2-40B4-BE49-F238E27FC236}">
                <a16:creationId xmlns:a16="http://schemas.microsoft.com/office/drawing/2014/main" id="{25FB4D0C-CEB1-4F4F-8225-BD3447DD8A41}"/>
              </a:ext>
            </a:extLst>
          </p:cNvPr>
          <p:cNvSpPr txBox="1"/>
          <p:nvPr/>
        </p:nvSpPr>
        <p:spPr>
          <a:xfrm>
            <a:off x="2346464" y="3177283"/>
            <a:ext cx="4109776" cy="738664"/>
          </a:xfrm>
          <a:prstGeom prst="rect">
            <a:avLst/>
          </a:prstGeom>
          <a:noFill/>
        </p:spPr>
        <p:txBody>
          <a:bodyPr wrap="square" rtlCol="0">
            <a:spAutoFit/>
          </a:bodyPr>
          <a:lstStyle/>
          <a:p>
            <a:pPr algn="ctr"/>
            <a:r>
              <a:rPr lang="en-US" sz="2400" b="1" dirty="0">
                <a:solidFill>
                  <a:schemeClr val="bg1"/>
                </a:solidFill>
              </a:rPr>
              <a:t>TACTICAL</a:t>
            </a:r>
          </a:p>
          <a:p>
            <a:pPr algn="ctr"/>
            <a:r>
              <a:rPr lang="en-US" i="1" dirty="0">
                <a:solidFill>
                  <a:schemeClr val="accent1">
                    <a:lumMod val="60000"/>
                    <a:lumOff val="40000"/>
                  </a:schemeClr>
                </a:solidFill>
              </a:rPr>
              <a:t>Backward-Looking Metrics</a:t>
            </a:r>
          </a:p>
        </p:txBody>
      </p:sp>
      <p:sp>
        <p:nvSpPr>
          <p:cNvPr id="21" name="TextBox 20">
            <a:extLst>
              <a:ext uri="{FF2B5EF4-FFF2-40B4-BE49-F238E27FC236}">
                <a16:creationId xmlns:a16="http://schemas.microsoft.com/office/drawing/2014/main" id="{DA164C6C-D98D-414F-B797-97E6515CB3EA}"/>
              </a:ext>
            </a:extLst>
          </p:cNvPr>
          <p:cNvSpPr txBox="1"/>
          <p:nvPr/>
        </p:nvSpPr>
        <p:spPr>
          <a:xfrm>
            <a:off x="2230908" y="4653400"/>
            <a:ext cx="4109776" cy="738664"/>
          </a:xfrm>
          <a:prstGeom prst="rect">
            <a:avLst/>
          </a:prstGeom>
          <a:noFill/>
        </p:spPr>
        <p:txBody>
          <a:bodyPr wrap="square" rtlCol="0">
            <a:spAutoFit/>
          </a:bodyPr>
          <a:lstStyle/>
          <a:p>
            <a:pPr algn="ctr"/>
            <a:r>
              <a:rPr lang="en-US" sz="2400" b="1" dirty="0">
                <a:solidFill>
                  <a:schemeClr val="bg1"/>
                </a:solidFill>
              </a:rPr>
              <a:t>OPERATIONAL</a:t>
            </a:r>
          </a:p>
          <a:p>
            <a:pPr algn="ctr"/>
            <a:r>
              <a:rPr lang="en-US" i="1" dirty="0">
                <a:solidFill>
                  <a:schemeClr val="accent1">
                    <a:lumMod val="60000"/>
                    <a:lumOff val="40000"/>
                  </a:schemeClr>
                </a:solidFill>
              </a:rPr>
              <a:t>Internal-Looking Metrics</a:t>
            </a:r>
          </a:p>
        </p:txBody>
      </p:sp>
      <p:sp>
        <p:nvSpPr>
          <p:cNvPr id="22" name="Chevron 21">
            <a:extLst>
              <a:ext uri="{FF2B5EF4-FFF2-40B4-BE49-F238E27FC236}">
                <a16:creationId xmlns:a16="http://schemas.microsoft.com/office/drawing/2014/main" id="{75103B29-7651-794A-A65A-A28F16D97370}"/>
              </a:ext>
            </a:extLst>
          </p:cNvPr>
          <p:cNvSpPr/>
          <p:nvPr/>
        </p:nvSpPr>
        <p:spPr>
          <a:xfrm>
            <a:off x="6402461" y="1369192"/>
            <a:ext cx="1419764"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a:extLst>
              <a:ext uri="{FF2B5EF4-FFF2-40B4-BE49-F238E27FC236}">
                <a16:creationId xmlns:a16="http://schemas.microsoft.com/office/drawing/2014/main" id="{E89F4531-5B84-8644-8B1F-44147178F3E3}"/>
              </a:ext>
            </a:extLst>
          </p:cNvPr>
          <p:cNvSpPr/>
          <p:nvPr/>
        </p:nvSpPr>
        <p:spPr>
          <a:xfrm>
            <a:off x="6402756" y="2915749"/>
            <a:ext cx="1419764"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a:extLst>
              <a:ext uri="{FF2B5EF4-FFF2-40B4-BE49-F238E27FC236}">
                <a16:creationId xmlns:a16="http://schemas.microsoft.com/office/drawing/2014/main" id="{25C05FC6-4DC6-4D44-B5A5-5EAD9004F80B}"/>
              </a:ext>
            </a:extLst>
          </p:cNvPr>
          <p:cNvSpPr/>
          <p:nvPr/>
        </p:nvSpPr>
        <p:spPr>
          <a:xfrm>
            <a:off x="6386033" y="4381828"/>
            <a:ext cx="1419764" cy="1299008"/>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275E4CE5-C35D-9143-BC44-A692C3D675B7}"/>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Logo&#10;&#10;Description automatically generated">
            <a:extLst>
              <a:ext uri="{FF2B5EF4-FFF2-40B4-BE49-F238E27FC236}">
                <a16:creationId xmlns:a16="http://schemas.microsoft.com/office/drawing/2014/main" id="{E55FFAE2-A204-424C-AC8D-F798DE1E2364}"/>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30" name="Rectangle 29">
            <a:extLst>
              <a:ext uri="{FF2B5EF4-FFF2-40B4-BE49-F238E27FC236}">
                <a16:creationId xmlns:a16="http://schemas.microsoft.com/office/drawing/2014/main" id="{57122372-B54A-0A48-96C9-3E56BDA75C5E}"/>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31" name="Rectangle 30">
            <a:extLst>
              <a:ext uri="{FF2B5EF4-FFF2-40B4-BE49-F238E27FC236}">
                <a16:creationId xmlns:a16="http://schemas.microsoft.com/office/drawing/2014/main" id="{216A6147-3CEF-1347-BC5D-513429A7DC2F}"/>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32" name="Picture 31" descr="A picture containing text, sign&#10;&#10;Description automatically generated">
            <a:extLst>
              <a:ext uri="{FF2B5EF4-FFF2-40B4-BE49-F238E27FC236}">
                <a16:creationId xmlns:a16="http://schemas.microsoft.com/office/drawing/2014/main" id="{CBF13037-3B7F-8D4A-A7DB-7BC8C0732A72}"/>
              </a:ext>
            </a:extLst>
          </p:cNvPr>
          <p:cNvPicPr>
            <a:picLocks noChangeAspect="1"/>
          </p:cNvPicPr>
          <p:nvPr/>
        </p:nvPicPr>
        <p:blipFill>
          <a:blip r:embed="rId3"/>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837266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F17965-9536-514A-9B6E-DE5B1279D82E}"/>
              </a:ext>
            </a:extLst>
          </p:cNvPr>
          <p:cNvSpPr/>
          <p:nvPr/>
        </p:nvSpPr>
        <p:spPr>
          <a:xfrm>
            <a:off x="7556938" y="-4336"/>
            <a:ext cx="4635062" cy="65535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77DF79-D165-394D-97CE-6925B294E6AD}"/>
              </a:ext>
            </a:extLst>
          </p:cNvPr>
          <p:cNvSpPr/>
          <p:nvPr/>
        </p:nvSpPr>
        <p:spPr>
          <a:xfrm>
            <a:off x="0" y="-14553"/>
            <a:ext cx="667265" cy="6553584"/>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CB29551-7D25-0E44-81C5-24619CCB1216}"/>
              </a:ext>
            </a:extLst>
          </p:cNvPr>
          <p:cNvSpPr txBox="1"/>
          <p:nvPr/>
        </p:nvSpPr>
        <p:spPr>
          <a:xfrm>
            <a:off x="777660" y="603010"/>
            <a:ext cx="6668882" cy="523220"/>
          </a:xfrm>
          <a:prstGeom prst="rect">
            <a:avLst/>
          </a:prstGeom>
          <a:noFill/>
        </p:spPr>
        <p:txBody>
          <a:bodyPr wrap="square" rtlCol="0">
            <a:spAutoFit/>
          </a:bodyPr>
          <a:lstStyle/>
          <a:p>
            <a:r>
              <a:rPr lang="en-US" sz="2800" b="1" dirty="0"/>
              <a:t>SCORECARD: Campaign Planning</a:t>
            </a:r>
          </a:p>
        </p:txBody>
      </p:sp>
      <p:sp>
        <p:nvSpPr>
          <p:cNvPr id="17" name="TextBox 16">
            <a:extLst>
              <a:ext uri="{FF2B5EF4-FFF2-40B4-BE49-F238E27FC236}">
                <a16:creationId xmlns:a16="http://schemas.microsoft.com/office/drawing/2014/main" id="{5D372C7F-C017-754B-9931-24DB98216491}"/>
              </a:ext>
            </a:extLst>
          </p:cNvPr>
          <p:cNvSpPr txBox="1"/>
          <p:nvPr/>
        </p:nvSpPr>
        <p:spPr>
          <a:xfrm>
            <a:off x="1489200" y="1984461"/>
            <a:ext cx="5086698" cy="1200329"/>
          </a:xfrm>
          <a:prstGeom prst="rect">
            <a:avLst/>
          </a:prstGeom>
          <a:noFill/>
        </p:spPr>
        <p:txBody>
          <a:bodyPr wrap="square" rtlCol="0">
            <a:spAutoFit/>
          </a:bodyPr>
          <a:lstStyle/>
          <a:p>
            <a:r>
              <a:rPr lang="en-US" sz="2400" dirty="0"/>
              <a:t>Strategic = forward looking metrics</a:t>
            </a:r>
          </a:p>
          <a:p>
            <a:endParaRPr lang="en-US" sz="2400" dirty="0"/>
          </a:p>
          <a:p>
            <a:r>
              <a:rPr lang="en-US" sz="2400" dirty="0"/>
              <a:t>i.e. evaluating brand awareness</a:t>
            </a:r>
          </a:p>
        </p:txBody>
      </p:sp>
      <p:pic>
        <p:nvPicPr>
          <p:cNvPr id="18" name="Picture 17" descr="A picture containing indoor, table, sitting, book&#10;&#10;Description automatically generated">
            <a:extLst>
              <a:ext uri="{FF2B5EF4-FFF2-40B4-BE49-F238E27FC236}">
                <a16:creationId xmlns:a16="http://schemas.microsoft.com/office/drawing/2014/main" id="{EC7011DC-92FC-0140-9515-437921ED782F}"/>
              </a:ext>
            </a:extLst>
          </p:cNvPr>
          <p:cNvPicPr>
            <a:picLocks noChangeAspect="1"/>
          </p:cNvPicPr>
          <p:nvPr/>
        </p:nvPicPr>
        <p:blipFill>
          <a:blip r:embed="rId2"/>
          <a:stretch>
            <a:fillRect/>
          </a:stretch>
        </p:blipFill>
        <p:spPr>
          <a:xfrm>
            <a:off x="7556938" y="2855024"/>
            <a:ext cx="4635062" cy="3098304"/>
          </a:xfrm>
          <a:prstGeom prst="rect">
            <a:avLst/>
          </a:prstGeom>
        </p:spPr>
      </p:pic>
      <p:sp>
        <p:nvSpPr>
          <p:cNvPr id="19" name="Rectangle 18">
            <a:extLst>
              <a:ext uri="{FF2B5EF4-FFF2-40B4-BE49-F238E27FC236}">
                <a16:creationId xmlns:a16="http://schemas.microsoft.com/office/drawing/2014/main" id="{C2435113-8D09-C541-92C5-45561B48AB25}"/>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292C9D9B-5383-A148-9D5F-B49A9F65FAC3}"/>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1" name="Rectangle 20">
            <a:extLst>
              <a:ext uri="{FF2B5EF4-FFF2-40B4-BE49-F238E27FC236}">
                <a16:creationId xmlns:a16="http://schemas.microsoft.com/office/drawing/2014/main" id="{08C06F7F-3898-8E4E-B94F-8E808E5FFBE2}"/>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2" name="Rectangle 21">
            <a:extLst>
              <a:ext uri="{FF2B5EF4-FFF2-40B4-BE49-F238E27FC236}">
                <a16:creationId xmlns:a16="http://schemas.microsoft.com/office/drawing/2014/main" id="{6099BF46-1732-8447-AC8B-F42590FBFCDA}"/>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3" name="Picture 22" descr="A picture containing text, sign&#10;&#10;Description automatically generated">
            <a:extLst>
              <a:ext uri="{FF2B5EF4-FFF2-40B4-BE49-F238E27FC236}">
                <a16:creationId xmlns:a16="http://schemas.microsoft.com/office/drawing/2014/main" id="{41482E42-9F32-C84F-8EBE-3E064369F2B6}"/>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1300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F17965-9536-514A-9B6E-DE5B1279D82E}"/>
              </a:ext>
            </a:extLst>
          </p:cNvPr>
          <p:cNvSpPr/>
          <p:nvPr/>
        </p:nvSpPr>
        <p:spPr>
          <a:xfrm>
            <a:off x="7556938" y="-4336"/>
            <a:ext cx="4635062" cy="65535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77DF79-D165-394D-97CE-6925B294E6AD}"/>
              </a:ext>
            </a:extLst>
          </p:cNvPr>
          <p:cNvSpPr/>
          <p:nvPr/>
        </p:nvSpPr>
        <p:spPr>
          <a:xfrm>
            <a:off x="0" y="-14553"/>
            <a:ext cx="667265" cy="6553584"/>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CB29551-7D25-0E44-81C5-24619CCB1216}"/>
              </a:ext>
            </a:extLst>
          </p:cNvPr>
          <p:cNvSpPr txBox="1"/>
          <p:nvPr/>
        </p:nvSpPr>
        <p:spPr>
          <a:xfrm>
            <a:off x="777660" y="603010"/>
            <a:ext cx="6668882" cy="523220"/>
          </a:xfrm>
          <a:prstGeom prst="rect">
            <a:avLst/>
          </a:prstGeom>
          <a:noFill/>
        </p:spPr>
        <p:txBody>
          <a:bodyPr wrap="square" rtlCol="0">
            <a:spAutoFit/>
          </a:bodyPr>
          <a:lstStyle/>
          <a:p>
            <a:r>
              <a:rPr lang="en-US" sz="2800" b="1" dirty="0"/>
              <a:t>SCORECARD: Campaign Planning</a:t>
            </a:r>
          </a:p>
        </p:txBody>
      </p:sp>
      <p:sp>
        <p:nvSpPr>
          <p:cNvPr id="17" name="TextBox 16">
            <a:extLst>
              <a:ext uri="{FF2B5EF4-FFF2-40B4-BE49-F238E27FC236}">
                <a16:creationId xmlns:a16="http://schemas.microsoft.com/office/drawing/2014/main" id="{5D372C7F-C017-754B-9931-24DB98216491}"/>
              </a:ext>
            </a:extLst>
          </p:cNvPr>
          <p:cNvSpPr txBox="1"/>
          <p:nvPr/>
        </p:nvSpPr>
        <p:spPr>
          <a:xfrm>
            <a:off x="1489199" y="1984461"/>
            <a:ext cx="5271523" cy="1200329"/>
          </a:xfrm>
          <a:prstGeom prst="rect">
            <a:avLst/>
          </a:prstGeom>
          <a:noFill/>
        </p:spPr>
        <p:txBody>
          <a:bodyPr wrap="square" rtlCol="0">
            <a:spAutoFit/>
          </a:bodyPr>
          <a:lstStyle/>
          <a:p>
            <a:r>
              <a:rPr lang="en-US" sz="2400" dirty="0"/>
              <a:t>Tactical = Backward looking metrics</a:t>
            </a:r>
          </a:p>
          <a:p>
            <a:endParaRPr lang="en-US" sz="2400" dirty="0"/>
          </a:p>
          <a:p>
            <a:r>
              <a:rPr lang="en-US" sz="2400" dirty="0"/>
              <a:t>i.e. # of sales made, clients secured</a:t>
            </a:r>
          </a:p>
        </p:txBody>
      </p:sp>
      <p:pic>
        <p:nvPicPr>
          <p:cNvPr id="3" name="Picture 2" descr="A picture containing indoor, table, sitting, book&#10;&#10;Description automatically generated">
            <a:extLst>
              <a:ext uri="{FF2B5EF4-FFF2-40B4-BE49-F238E27FC236}">
                <a16:creationId xmlns:a16="http://schemas.microsoft.com/office/drawing/2014/main" id="{CCB79C89-2C48-DD40-9348-AFA4CCA7AEB5}"/>
              </a:ext>
            </a:extLst>
          </p:cNvPr>
          <p:cNvPicPr>
            <a:picLocks noChangeAspect="1"/>
          </p:cNvPicPr>
          <p:nvPr/>
        </p:nvPicPr>
        <p:blipFill>
          <a:blip r:embed="rId2"/>
          <a:stretch>
            <a:fillRect/>
          </a:stretch>
        </p:blipFill>
        <p:spPr>
          <a:xfrm>
            <a:off x="7556938" y="2855024"/>
            <a:ext cx="4635062" cy="3098304"/>
          </a:xfrm>
          <a:prstGeom prst="rect">
            <a:avLst/>
          </a:prstGeom>
        </p:spPr>
      </p:pic>
      <p:sp>
        <p:nvSpPr>
          <p:cNvPr id="18" name="Rectangle 17">
            <a:extLst>
              <a:ext uri="{FF2B5EF4-FFF2-40B4-BE49-F238E27FC236}">
                <a16:creationId xmlns:a16="http://schemas.microsoft.com/office/drawing/2014/main" id="{B2F85B27-50FB-B241-9922-FB4CF3DE8AEF}"/>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10;&#10;Description automatically generated">
            <a:extLst>
              <a:ext uri="{FF2B5EF4-FFF2-40B4-BE49-F238E27FC236}">
                <a16:creationId xmlns:a16="http://schemas.microsoft.com/office/drawing/2014/main" id="{04C319EE-E65D-B641-AF79-9422D097E52C}"/>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0" name="Rectangle 19">
            <a:extLst>
              <a:ext uri="{FF2B5EF4-FFF2-40B4-BE49-F238E27FC236}">
                <a16:creationId xmlns:a16="http://schemas.microsoft.com/office/drawing/2014/main" id="{4AD01159-1AE7-DE49-9088-55B473FD593C}"/>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1" name="Rectangle 20">
            <a:extLst>
              <a:ext uri="{FF2B5EF4-FFF2-40B4-BE49-F238E27FC236}">
                <a16:creationId xmlns:a16="http://schemas.microsoft.com/office/drawing/2014/main" id="{441FC3E9-CD31-0143-A2CE-28CE3225FB5A}"/>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2" name="Picture 21" descr="A picture containing text, sign&#10;&#10;Description automatically generated">
            <a:extLst>
              <a:ext uri="{FF2B5EF4-FFF2-40B4-BE49-F238E27FC236}">
                <a16:creationId xmlns:a16="http://schemas.microsoft.com/office/drawing/2014/main" id="{3BC01218-B17F-F646-B219-E556F98D2054}"/>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362758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F17965-9536-514A-9B6E-DE5B1279D82E}"/>
              </a:ext>
            </a:extLst>
          </p:cNvPr>
          <p:cNvSpPr/>
          <p:nvPr/>
        </p:nvSpPr>
        <p:spPr>
          <a:xfrm>
            <a:off x="7556938" y="-4336"/>
            <a:ext cx="4635062" cy="65535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377DF79-D165-394D-97CE-6925B294E6AD}"/>
              </a:ext>
            </a:extLst>
          </p:cNvPr>
          <p:cNvSpPr/>
          <p:nvPr/>
        </p:nvSpPr>
        <p:spPr>
          <a:xfrm>
            <a:off x="0" y="-14553"/>
            <a:ext cx="667265" cy="6553584"/>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CB29551-7D25-0E44-81C5-24619CCB1216}"/>
              </a:ext>
            </a:extLst>
          </p:cNvPr>
          <p:cNvSpPr txBox="1"/>
          <p:nvPr/>
        </p:nvSpPr>
        <p:spPr>
          <a:xfrm>
            <a:off x="777660" y="603010"/>
            <a:ext cx="6668882" cy="523220"/>
          </a:xfrm>
          <a:prstGeom prst="rect">
            <a:avLst/>
          </a:prstGeom>
          <a:noFill/>
        </p:spPr>
        <p:txBody>
          <a:bodyPr wrap="square" rtlCol="0">
            <a:spAutoFit/>
          </a:bodyPr>
          <a:lstStyle/>
          <a:p>
            <a:r>
              <a:rPr lang="en-US" sz="2800" b="1" dirty="0"/>
              <a:t>SCORECARD: Campaign Planning</a:t>
            </a:r>
          </a:p>
        </p:txBody>
      </p:sp>
      <p:sp>
        <p:nvSpPr>
          <p:cNvPr id="17" name="TextBox 16">
            <a:extLst>
              <a:ext uri="{FF2B5EF4-FFF2-40B4-BE49-F238E27FC236}">
                <a16:creationId xmlns:a16="http://schemas.microsoft.com/office/drawing/2014/main" id="{5D372C7F-C017-754B-9931-24DB98216491}"/>
              </a:ext>
            </a:extLst>
          </p:cNvPr>
          <p:cNvSpPr txBox="1"/>
          <p:nvPr/>
        </p:nvSpPr>
        <p:spPr>
          <a:xfrm>
            <a:off x="1489200" y="1984461"/>
            <a:ext cx="4911600" cy="1569660"/>
          </a:xfrm>
          <a:prstGeom prst="rect">
            <a:avLst/>
          </a:prstGeom>
          <a:noFill/>
        </p:spPr>
        <p:txBody>
          <a:bodyPr wrap="square" rtlCol="0">
            <a:spAutoFit/>
          </a:bodyPr>
          <a:lstStyle/>
          <a:p>
            <a:r>
              <a:rPr lang="en-US" sz="2400" dirty="0"/>
              <a:t>Operational = internal metrics</a:t>
            </a:r>
          </a:p>
          <a:p>
            <a:endParaRPr lang="en-US" sz="2400" dirty="0"/>
          </a:p>
          <a:p>
            <a:r>
              <a:rPr lang="en-US" sz="2400" dirty="0"/>
              <a:t>i.e. evaluating the success of marketing campaigns</a:t>
            </a:r>
          </a:p>
        </p:txBody>
      </p:sp>
      <p:pic>
        <p:nvPicPr>
          <p:cNvPr id="10" name="Picture 9" descr="A picture containing indoor, table, sitting, book&#10;&#10;Description automatically generated">
            <a:extLst>
              <a:ext uri="{FF2B5EF4-FFF2-40B4-BE49-F238E27FC236}">
                <a16:creationId xmlns:a16="http://schemas.microsoft.com/office/drawing/2014/main" id="{8D805616-D0EE-A24C-A3F9-DDBB6BC2399D}"/>
              </a:ext>
            </a:extLst>
          </p:cNvPr>
          <p:cNvPicPr>
            <a:picLocks noChangeAspect="1"/>
          </p:cNvPicPr>
          <p:nvPr/>
        </p:nvPicPr>
        <p:blipFill>
          <a:blip r:embed="rId2"/>
          <a:stretch>
            <a:fillRect/>
          </a:stretch>
        </p:blipFill>
        <p:spPr>
          <a:xfrm>
            <a:off x="7556938" y="2855024"/>
            <a:ext cx="4635062" cy="3098304"/>
          </a:xfrm>
          <a:prstGeom prst="rect">
            <a:avLst/>
          </a:prstGeom>
        </p:spPr>
      </p:pic>
      <p:sp>
        <p:nvSpPr>
          <p:cNvPr id="18" name="Rectangle 17">
            <a:extLst>
              <a:ext uri="{FF2B5EF4-FFF2-40B4-BE49-F238E27FC236}">
                <a16:creationId xmlns:a16="http://schemas.microsoft.com/office/drawing/2014/main" id="{5EF860BC-AF28-0447-90C7-B6F7F6AD65E3}"/>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10;&#10;Description automatically generated">
            <a:extLst>
              <a:ext uri="{FF2B5EF4-FFF2-40B4-BE49-F238E27FC236}">
                <a16:creationId xmlns:a16="http://schemas.microsoft.com/office/drawing/2014/main" id="{CA050602-F7D0-AD48-BFC5-6C6FD6299E3E}"/>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0" name="Rectangle 19">
            <a:extLst>
              <a:ext uri="{FF2B5EF4-FFF2-40B4-BE49-F238E27FC236}">
                <a16:creationId xmlns:a16="http://schemas.microsoft.com/office/drawing/2014/main" id="{95A72151-4832-7E4A-A25A-B4E0166F3F23}"/>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1" name="Rectangle 20">
            <a:extLst>
              <a:ext uri="{FF2B5EF4-FFF2-40B4-BE49-F238E27FC236}">
                <a16:creationId xmlns:a16="http://schemas.microsoft.com/office/drawing/2014/main" id="{8A5EB51A-F68C-7946-9A69-43003A3E8EA7}"/>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2" name="Picture 21" descr="A picture containing text, sign&#10;&#10;Description automatically generated">
            <a:extLst>
              <a:ext uri="{FF2B5EF4-FFF2-40B4-BE49-F238E27FC236}">
                <a16:creationId xmlns:a16="http://schemas.microsoft.com/office/drawing/2014/main" id="{02EA1921-F054-3B4A-9AC2-34B0BAC88AFC}"/>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864418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305FB-89EC-8343-A2D7-58C63D4D5516}"/>
              </a:ext>
            </a:extLst>
          </p:cNvPr>
          <p:cNvSpPr txBox="1"/>
          <p:nvPr/>
        </p:nvSpPr>
        <p:spPr>
          <a:xfrm>
            <a:off x="1933904" y="2280744"/>
            <a:ext cx="2375338" cy="1862048"/>
          </a:xfrm>
          <a:prstGeom prst="rect">
            <a:avLst/>
          </a:prstGeom>
          <a:noFill/>
        </p:spPr>
        <p:txBody>
          <a:bodyPr wrap="square" rtlCol="0">
            <a:spAutoFit/>
          </a:bodyPr>
          <a:lstStyle/>
          <a:p>
            <a:r>
              <a:rPr lang="en-US" sz="11500" b="1" dirty="0"/>
              <a:t>04</a:t>
            </a:r>
            <a:endParaRPr lang="en-US" b="1" dirty="0"/>
          </a:p>
        </p:txBody>
      </p:sp>
      <p:sp>
        <p:nvSpPr>
          <p:cNvPr id="3" name="TextBox 2">
            <a:extLst>
              <a:ext uri="{FF2B5EF4-FFF2-40B4-BE49-F238E27FC236}">
                <a16:creationId xmlns:a16="http://schemas.microsoft.com/office/drawing/2014/main" id="{63217043-8E0C-994F-A9BF-CD4F1C486103}"/>
              </a:ext>
            </a:extLst>
          </p:cNvPr>
          <p:cNvSpPr txBox="1"/>
          <p:nvPr/>
        </p:nvSpPr>
        <p:spPr>
          <a:xfrm>
            <a:off x="4960884" y="2491965"/>
            <a:ext cx="4133006" cy="1815882"/>
          </a:xfrm>
          <a:prstGeom prst="rect">
            <a:avLst/>
          </a:prstGeom>
          <a:noFill/>
        </p:spPr>
        <p:txBody>
          <a:bodyPr wrap="square" rtlCol="0">
            <a:spAutoFit/>
          </a:bodyPr>
          <a:lstStyle/>
          <a:p>
            <a:r>
              <a:rPr lang="en-US" sz="2800" dirty="0"/>
              <a:t>Opportunities that COVID and Virtual Work Environment have created for Expansion</a:t>
            </a:r>
          </a:p>
        </p:txBody>
      </p:sp>
      <p:sp>
        <p:nvSpPr>
          <p:cNvPr id="8" name="Rectangle 7">
            <a:extLst>
              <a:ext uri="{FF2B5EF4-FFF2-40B4-BE49-F238E27FC236}">
                <a16:creationId xmlns:a16="http://schemas.microsoft.com/office/drawing/2014/main" id="{A3C24CC6-48E4-1A4F-8EE5-ECE4024A1E83}"/>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595384-214C-9744-99B9-8F602C80A771}"/>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4498BF-9516-B74A-B4AC-8FF58677A022}"/>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0E2AF-D323-F046-A497-7E9D3687A1DB}"/>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6B4BCC-4D78-9D4B-B2EF-B63208E2F82F}"/>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CF6BD9-8D97-194B-A242-98C9B5652B14}"/>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2DA6522B-E10F-464F-8903-21F9294A13F4}"/>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A3B77D99-8916-5944-A6FE-005A335AC7CD}"/>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A6EA3FA9-A7C2-0C49-976D-EB1B55CB5103}"/>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89045C27-4C05-9740-867A-6343D2E1BF83}"/>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8" name="Graphic 17" descr="Statistics with solid fill">
            <a:extLst>
              <a:ext uri="{FF2B5EF4-FFF2-40B4-BE49-F238E27FC236}">
                <a16:creationId xmlns:a16="http://schemas.microsoft.com/office/drawing/2014/main" id="{28F72973-9A94-7249-B9CD-58C24708C8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1625782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Open quotation mark">
            <a:extLst>
              <a:ext uri="{FF2B5EF4-FFF2-40B4-BE49-F238E27FC236}">
                <a16:creationId xmlns:a16="http://schemas.microsoft.com/office/drawing/2014/main" id="{DA5D0922-1970-D749-AD32-047043BE27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441" y="-149037"/>
            <a:ext cx="3407244" cy="3407244"/>
          </a:xfrm>
          <a:prstGeom prst="rect">
            <a:avLst/>
          </a:prstGeom>
        </p:spPr>
      </p:pic>
      <p:pic>
        <p:nvPicPr>
          <p:cNvPr id="7" name="Graphic 6" descr="Closed quotation mark">
            <a:extLst>
              <a:ext uri="{FF2B5EF4-FFF2-40B4-BE49-F238E27FC236}">
                <a16:creationId xmlns:a16="http://schemas.microsoft.com/office/drawing/2014/main" id="{7CCF959A-1911-EF40-848B-AE71FA621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8036" y="2788139"/>
            <a:ext cx="3407244" cy="3407244"/>
          </a:xfrm>
          <a:prstGeom prst="rect">
            <a:avLst/>
          </a:prstGeom>
        </p:spPr>
      </p:pic>
      <p:sp>
        <p:nvSpPr>
          <p:cNvPr id="9" name="TextBox 8">
            <a:extLst>
              <a:ext uri="{FF2B5EF4-FFF2-40B4-BE49-F238E27FC236}">
                <a16:creationId xmlns:a16="http://schemas.microsoft.com/office/drawing/2014/main" id="{1E173BB5-A64B-2448-AC24-FA885919DBEE}"/>
              </a:ext>
            </a:extLst>
          </p:cNvPr>
          <p:cNvSpPr txBox="1"/>
          <p:nvPr/>
        </p:nvSpPr>
        <p:spPr>
          <a:xfrm>
            <a:off x="1695060" y="1554585"/>
            <a:ext cx="7977809" cy="3293209"/>
          </a:xfrm>
          <a:prstGeom prst="rect">
            <a:avLst/>
          </a:prstGeom>
          <a:noFill/>
        </p:spPr>
        <p:txBody>
          <a:bodyPr wrap="square" rtlCol="0">
            <a:spAutoFit/>
          </a:bodyPr>
          <a:lstStyle/>
          <a:p>
            <a:r>
              <a:rPr lang="en-US" sz="4000" dirty="0"/>
              <a:t>When lawyers do work </a:t>
            </a:r>
            <a:r>
              <a:rPr lang="en-US" sz="4400" b="1" dirty="0"/>
              <a:t>across specialties</a:t>
            </a:r>
            <a:r>
              <a:rPr lang="en-US" sz="4000" dirty="0"/>
              <a:t>, their firms earn higher margins, clients are more loyal, and individual lawyers are able to charge more for the work that they do.</a:t>
            </a:r>
            <a:endParaRPr lang="en-US" sz="13800" dirty="0"/>
          </a:p>
        </p:txBody>
      </p:sp>
      <p:sp>
        <p:nvSpPr>
          <p:cNvPr id="10" name="TextBox 9">
            <a:extLst>
              <a:ext uri="{FF2B5EF4-FFF2-40B4-BE49-F238E27FC236}">
                <a16:creationId xmlns:a16="http://schemas.microsoft.com/office/drawing/2014/main" id="{837AE150-14B1-194D-AC2D-E17115C6836B}"/>
              </a:ext>
            </a:extLst>
          </p:cNvPr>
          <p:cNvSpPr txBox="1"/>
          <p:nvPr/>
        </p:nvSpPr>
        <p:spPr>
          <a:xfrm>
            <a:off x="6317262" y="4988302"/>
            <a:ext cx="3407244" cy="830997"/>
          </a:xfrm>
          <a:prstGeom prst="rect">
            <a:avLst/>
          </a:prstGeom>
          <a:noFill/>
        </p:spPr>
        <p:txBody>
          <a:bodyPr wrap="square" rtlCol="0">
            <a:spAutoFit/>
          </a:bodyPr>
          <a:lstStyle/>
          <a:p>
            <a:r>
              <a:rPr lang="en-US" sz="2400" b="1" dirty="0"/>
              <a:t>Harvard : Teamwork and Collaboration V1 Issue 6</a:t>
            </a:r>
          </a:p>
        </p:txBody>
      </p:sp>
      <p:sp>
        <p:nvSpPr>
          <p:cNvPr id="2" name="Rectangle 1">
            <a:extLst>
              <a:ext uri="{FF2B5EF4-FFF2-40B4-BE49-F238E27FC236}">
                <a16:creationId xmlns:a16="http://schemas.microsoft.com/office/drawing/2014/main" id="{11F97D3B-CD19-D34D-A39C-C5EE3DD6C8BC}"/>
              </a:ext>
            </a:extLst>
          </p:cNvPr>
          <p:cNvSpPr/>
          <p:nvPr/>
        </p:nvSpPr>
        <p:spPr>
          <a:xfrm>
            <a:off x="10373139" y="-1"/>
            <a:ext cx="1818861"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4D9B74-E696-A040-9E2A-A3E8F3C3A8A7}"/>
              </a:ext>
            </a:extLst>
          </p:cNvPr>
          <p:cNvSpPr/>
          <p:nvPr/>
        </p:nvSpPr>
        <p:spPr>
          <a:xfrm>
            <a:off x="338174" y="-14815"/>
            <a:ext cx="308112" cy="69516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 sign&#10;&#10;Description automatically generated">
            <a:extLst>
              <a:ext uri="{FF2B5EF4-FFF2-40B4-BE49-F238E27FC236}">
                <a16:creationId xmlns:a16="http://schemas.microsoft.com/office/drawing/2014/main" id="{CAAA147B-D47C-EF4F-B3D9-9BE91EC137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77033" y="6334066"/>
            <a:ext cx="1724535" cy="449181"/>
          </a:xfrm>
          <a:prstGeom prst="rect">
            <a:avLst/>
          </a:prstGeom>
        </p:spPr>
      </p:pic>
      <p:sp>
        <p:nvSpPr>
          <p:cNvPr id="15" name="Rectangle 14">
            <a:extLst>
              <a:ext uri="{FF2B5EF4-FFF2-40B4-BE49-F238E27FC236}">
                <a16:creationId xmlns:a16="http://schemas.microsoft.com/office/drawing/2014/main" id="{A20DDEC3-200E-DE44-8575-B3476FA28B1D}"/>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D1AC38AA-62BE-D849-9B9E-822CCDD17640}"/>
              </a:ext>
            </a:extLst>
          </p:cNvPr>
          <p:cNvPicPr>
            <a:picLocks noChangeAspect="1"/>
          </p:cNvPicPr>
          <p:nvPr/>
        </p:nvPicPr>
        <p:blipFill>
          <a:blip r:embed="rId7"/>
          <a:stretch>
            <a:fillRect/>
          </a:stretch>
        </p:blipFill>
        <p:spPr>
          <a:xfrm>
            <a:off x="9484612" y="6036840"/>
            <a:ext cx="1906875" cy="584775"/>
          </a:xfrm>
          <a:prstGeom prst="rect">
            <a:avLst/>
          </a:prstGeom>
        </p:spPr>
      </p:pic>
      <p:sp>
        <p:nvSpPr>
          <p:cNvPr id="18" name="Rectangle 17">
            <a:extLst>
              <a:ext uri="{FF2B5EF4-FFF2-40B4-BE49-F238E27FC236}">
                <a16:creationId xmlns:a16="http://schemas.microsoft.com/office/drawing/2014/main" id="{2A0346D1-27F1-BA46-BED8-180157D2A860}"/>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9" name="Rectangle 18">
            <a:extLst>
              <a:ext uri="{FF2B5EF4-FFF2-40B4-BE49-F238E27FC236}">
                <a16:creationId xmlns:a16="http://schemas.microsoft.com/office/drawing/2014/main" id="{788EA5E1-5FE2-F945-9D4D-21E2ED072E65}"/>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2" name="Picture 21" descr="A picture containing text, sign&#10;&#10;Description automatically generated">
            <a:extLst>
              <a:ext uri="{FF2B5EF4-FFF2-40B4-BE49-F238E27FC236}">
                <a16:creationId xmlns:a16="http://schemas.microsoft.com/office/drawing/2014/main" id="{F8DF8A7F-D798-E54A-B1B3-2918E0D9F2E5}"/>
              </a:ext>
            </a:extLst>
          </p:cNvPr>
          <p:cNvPicPr>
            <a:picLocks noChangeAspect="1"/>
          </p:cNvPicPr>
          <p:nvPr/>
        </p:nvPicPr>
        <p:blipFill>
          <a:blip r:embed="rId8"/>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626543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6909C2-A428-824E-86FA-35A100B3DF21}"/>
              </a:ext>
            </a:extLst>
          </p:cNvPr>
          <p:cNvSpPr/>
          <p:nvPr/>
        </p:nvSpPr>
        <p:spPr>
          <a:xfrm>
            <a:off x="0" y="0"/>
            <a:ext cx="373487"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2FD0EED-762F-1A45-81FE-F67723D7B1D7}"/>
              </a:ext>
            </a:extLst>
          </p:cNvPr>
          <p:cNvSpPr/>
          <p:nvPr/>
        </p:nvSpPr>
        <p:spPr>
          <a:xfrm>
            <a:off x="5992556" y="4868214"/>
            <a:ext cx="6199444" cy="1133341"/>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E112A6-78E1-3748-A8ED-F89705619BDD}"/>
              </a:ext>
            </a:extLst>
          </p:cNvPr>
          <p:cNvSpPr txBox="1"/>
          <p:nvPr/>
        </p:nvSpPr>
        <p:spPr>
          <a:xfrm>
            <a:off x="5992556" y="504248"/>
            <a:ext cx="5216769" cy="646331"/>
          </a:xfrm>
          <a:prstGeom prst="rect">
            <a:avLst/>
          </a:prstGeom>
          <a:noFill/>
        </p:spPr>
        <p:txBody>
          <a:bodyPr wrap="square" rtlCol="0">
            <a:spAutoFit/>
          </a:bodyPr>
          <a:lstStyle/>
          <a:p>
            <a:r>
              <a:rPr lang="en-US" sz="3600" b="1" dirty="0">
                <a:latin typeface="Bangla MN" pitchFamily="2" charset="0"/>
                <a:cs typeface="Bangla MN" pitchFamily="2" charset="0"/>
              </a:rPr>
              <a:t>David </a:t>
            </a:r>
            <a:r>
              <a:rPr lang="en-US" sz="3600" b="1" dirty="0" err="1">
                <a:latin typeface="Bangla MN" pitchFamily="2" charset="0"/>
                <a:cs typeface="Bangla MN" pitchFamily="2" charset="0"/>
              </a:rPr>
              <a:t>Mitroff</a:t>
            </a:r>
            <a:r>
              <a:rPr lang="en-US" sz="3600" b="1" dirty="0">
                <a:latin typeface="Bangla MN" pitchFamily="2" charset="0"/>
                <a:cs typeface="Bangla MN" pitchFamily="2" charset="0"/>
              </a:rPr>
              <a:t>, Ph.D.</a:t>
            </a:r>
          </a:p>
        </p:txBody>
      </p:sp>
      <p:sp>
        <p:nvSpPr>
          <p:cNvPr id="9" name="TextBox 8">
            <a:extLst>
              <a:ext uri="{FF2B5EF4-FFF2-40B4-BE49-F238E27FC236}">
                <a16:creationId xmlns:a16="http://schemas.microsoft.com/office/drawing/2014/main" id="{664546EC-BDAF-3F46-80AB-659BFA29BE45}"/>
              </a:ext>
            </a:extLst>
          </p:cNvPr>
          <p:cNvSpPr txBox="1"/>
          <p:nvPr/>
        </p:nvSpPr>
        <p:spPr>
          <a:xfrm>
            <a:off x="1887708" y="4643324"/>
            <a:ext cx="2252870" cy="646331"/>
          </a:xfrm>
          <a:prstGeom prst="rect">
            <a:avLst/>
          </a:prstGeom>
          <a:noFill/>
        </p:spPr>
        <p:txBody>
          <a:bodyPr wrap="square" rtlCol="0">
            <a:spAutoFit/>
          </a:bodyPr>
          <a:lstStyle/>
          <a:p>
            <a:r>
              <a:rPr lang="en-US" dirty="0">
                <a:latin typeface="Arial" panose="020B0604020202020204" pitchFamily="34" charset="0"/>
              </a:rPr>
              <a:t>510-761-5895</a:t>
            </a:r>
            <a:endParaRPr lang="en-US" dirty="0"/>
          </a:p>
          <a:p>
            <a:endParaRPr lang="en-US" dirty="0"/>
          </a:p>
        </p:txBody>
      </p:sp>
      <p:sp>
        <p:nvSpPr>
          <p:cNvPr id="10" name="TextBox 9">
            <a:extLst>
              <a:ext uri="{FF2B5EF4-FFF2-40B4-BE49-F238E27FC236}">
                <a16:creationId xmlns:a16="http://schemas.microsoft.com/office/drawing/2014/main" id="{0C53F7CA-C55B-EE4E-B737-1DA480A2E635}"/>
              </a:ext>
            </a:extLst>
          </p:cNvPr>
          <p:cNvSpPr txBox="1"/>
          <p:nvPr/>
        </p:nvSpPr>
        <p:spPr>
          <a:xfrm>
            <a:off x="1887708" y="5084589"/>
            <a:ext cx="2635348" cy="646331"/>
          </a:xfrm>
          <a:prstGeom prst="rect">
            <a:avLst/>
          </a:prstGeom>
          <a:noFill/>
        </p:spPr>
        <p:txBody>
          <a:bodyPr wrap="square" rtlCol="0">
            <a:spAutoFit/>
          </a:bodyPr>
          <a:lstStyle/>
          <a:p>
            <a:r>
              <a:rPr lang="en-US" dirty="0" err="1"/>
              <a:t>David@PiedmontAve.com</a:t>
            </a:r>
            <a:endParaRPr lang="en-US" dirty="0"/>
          </a:p>
          <a:p>
            <a:endParaRPr lang="en-US" dirty="0"/>
          </a:p>
        </p:txBody>
      </p:sp>
      <p:sp>
        <p:nvSpPr>
          <p:cNvPr id="11" name="TextBox 10">
            <a:extLst>
              <a:ext uri="{FF2B5EF4-FFF2-40B4-BE49-F238E27FC236}">
                <a16:creationId xmlns:a16="http://schemas.microsoft.com/office/drawing/2014/main" id="{7963B204-68F5-004F-83AB-C96B651A674B}"/>
              </a:ext>
            </a:extLst>
          </p:cNvPr>
          <p:cNvSpPr txBox="1"/>
          <p:nvPr/>
        </p:nvSpPr>
        <p:spPr>
          <a:xfrm>
            <a:off x="1933953" y="5560482"/>
            <a:ext cx="2635347" cy="369332"/>
          </a:xfrm>
          <a:prstGeom prst="rect">
            <a:avLst/>
          </a:prstGeom>
          <a:noFill/>
        </p:spPr>
        <p:txBody>
          <a:bodyPr wrap="square" rtlCol="0">
            <a:spAutoFit/>
          </a:bodyPr>
          <a:lstStyle/>
          <a:p>
            <a:r>
              <a:rPr lang="en-US" dirty="0" err="1">
                <a:solidFill>
                  <a:schemeClr val="tx1">
                    <a:lumMod val="85000"/>
                    <a:lumOff val="15000"/>
                  </a:schemeClr>
                </a:solidFill>
              </a:rPr>
              <a:t>www.PiedmontAve.com</a:t>
            </a:r>
            <a:endParaRPr lang="en-US" dirty="0"/>
          </a:p>
        </p:txBody>
      </p:sp>
      <p:pic>
        <p:nvPicPr>
          <p:cNvPr id="12" name="Graphic 11" descr="Speaker Phone">
            <a:extLst>
              <a:ext uri="{FF2B5EF4-FFF2-40B4-BE49-F238E27FC236}">
                <a16:creationId xmlns:a16="http://schemas.microsoft.com/office/drawing/2014/main" id="{34CACF60-F4DC-F04C-BC12-F8C0AAA68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8380" y="4559160"/>
            <a:ext cx="525429" cy="525429"/>
          </a:xfrm>
          <a:prstGeom prst="rect">
            <a:avLst/>
          </a:prstGeom>
        </p:spPr>
      </p:pic>
      <p:pic>
        <p:nvPicPr>
          <p:cNvPr id="13" name="Graphic 12" descr="Envelope">
            <a:extLst>
              <a:ext uri="{FF2B5EF4-FFF2-40B4-BE49-F238E27FC236}">
                <a16:creationId xmlns:a16="http://schemas.microsoft.com/office/drawing/2014/main" id="{3A60CA82-43A7-A043-ABF1-75B73EF0E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6443" y="5068411"/>
            <a:ext cx="457200" cy="457200"/>
          </a:xfrm>
          <a:prstGeom prst="rect">
            <a:avLst/>
          </a:prstGeom>
        </p:spPr>
      </p:pic>
      <p:pic>
        <p:nvPicPr>
          <p:cNvPr id="14" name="Graphic 13" descr="Internet">
            <a:extLst>
              <a:ext uri="{FF2B5EF4-FFF2-40B4-BE49-F238E27FC236}">
                <a16:creationId xmlns:a16="http://schemas.microsoft.com/office/drawing/2014/main" id="{F2FF22CD-8E6A-064F-9A28-0532F6E573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6681" y="5531187"/>
            <a:ext cx="543124" cy="543124"/>
          </a:xfrm>
          <a:prstGeom prst="rect">
            <a:avLst/>
          </a:prstGeom>
        </p:spPr>
      </p:pic>
      <p:sp>
        <p:nvSpPr>
          <p:cNvPr id="15" name="Slide Number Placeholder 14">
            <a:extLst>
              <a:ext uri="{FF2B5EF4-FFF2-40B4-BE49-F238E27FC236}">
                <a16:creationId xmlns:a16="http://schemas.microsoft.com/office/drawing/2014/main" id="{3D68703A-C975-5044-BA63-6EE8388917B7}"/>
              </a:ext>
            </a:extLst>
          </p:cNvPr>
          <p:cNvSpPr>
            <a:spLocks noGrp="1"/>
          </p:cNvSpPr>
          <p:nvPr>
            <p:ph type="sldNum" sz="quarter" idx="12"/>
          </p:nvPr>
        </p:nvSpPr>
        <p:spPr/>
        <p:txBody>
          <a:bodyPr/>
          <a:lstStyle/>
          <a:p>
            <a:fld id="{9ACE6D59-A976-7741-9E91-F126C3394275}" type="slidenum">
              <a:rPr lang="en-US" smtClean="0"/>
              <a:t>3</a:t>
            </a:fld>
            <a:endParaRPr lang="en-US"/>
          </a:p>
        </p:txBody>
      </p:sp>
      <p:sp>
        <p:nvSpPr>
          <p:cNvPr id="16" name="Shape 180">
            <a:extLst>
              <a:ext uri="{FF2B5EF4-FFF2-40B4-BE49-F238E27FC236}">
                <a16:creationId xmlns:a16="http://schemas.microsoft.com/office/drawing/2014/main" id="{CFE836DC-4886-A948-948D-A65072A45C84}"/>
              </a:ext>
            </a:extLst>
          </p:cNvPr>
          <p:cNvSpPr txBox="1">
            <a:spLocks/>
          </p:cNvSpPr>
          <p:nvPr/>
        </p:nvSpPr>
        <p:spPr>
          <a:xfrm>
            <a:off x="1000977" y="504248"/>
            <a:ext cx="4789471" cy="5166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2889" indent="-262889" defTabSz="371475">
              <a:spcBef>
                <a:spcPts val="2300"/>
              </a:spcBef>
              <a:defRPr sz="2700">
                <a:solidFill>
                  <a:srgbClr val="000000"/>
                </a:solidFill>
              </a:defRPr>
            </a:pPr>
            <a:r>
              <a:rPr lang="en-US" sz="1400" dirty="0">
                <a:solidFill>
                  <a:srgbClr val="000000"/>
                </a:solidFill>
              </a:rPr>
              <a:t>Founder of 7+ Companies including consulting and marketing firm, recruiting and staffing firm, event planning company, hotel and restaurant collective, and more</a:t>
            </a:r>
          </a:p>
          <a:p>
            <a:pPr marL="262889" indent="-262889" defTabSz="371475">
              <a:spcBef>
                <a:spcPts val="2300"/>
              </a:spcBef>
              <a:defRPr sz="2700">
                <a:solidFill>
                  <a:srgbClr val="000000"/>
                </a:solidFill>
              </a:defRPr>
            </a:pPr>
            <a:r>
              <a:rPr lang="en-US" sz="1400" dirty="0">
                <a:solidFill>
                  <a:srgbClr val="000000"/>
                </a:solidFill>
              </a:rPr>
              <a:t>College Instructor at University of California at Berkeley and Google Mentor for Google for Startups</a:t>
            </a:r>
          </a:p>
          <a:p>
            <a:pPr marL="262889" indent="-262889" defTabSz="371475">
              <a:spcBef>
                <a:spcPts val="2300"/>
              </a:spcBef>
              <a:defRPr sz="2700">
                <a:solidFill>
                  <a:srgbClr val="000000"/>
                </a:solidFill>
              </a:defRPr>
            </a:pPr>
            <a:r>
              <a:rPr lang="en-US" sz="1400" dirty="0" err="1">
                <a:solidFill>
                  <a:srgbClr val="000000"/>
                </a:solidFill>
              </a:rPr>
              <a:t>Tedx</a:t>
            </a:r>
            <a:r>
              <a:rPr lang="en-US" sz="1400" dirty="0">
                <a:solidFill>
                  <a:srgbClr val="000000"/>
                </a:solidFill>
              </a:rPr>
              <a:t> Speaker who motivates change through keynote talks, workshops and business consulting</a:t>
            </a:r>
          </a:p>
          <a:p>
            <a:pPr marL="262889" indent="-262889" defTabSz="371475">
              <a:spcBef>
                <a:spcPts val="2300"/>
              </a:spcBef>
              <a:defRPr sz="2700">
                <a:solidFill>
                  <a:srgbClr val="000000"/>
                </a:solidFill>
              </a:defRPr>
            </a:pPr>
            <a:r>
              <a:rPr lang="en-US" sz="1400" dirty="0">
                <a:solidFill>
                  <a:srgbClr val="000000"/>
                </a:solidFill>
              </a:rPr>
              <a:t>Author of several books including </a:t>
            </a:r>
            <a:r>
              <a:rPr lang="en-US" sz="1400" i="1" dirty="0">
                <a:solidFill>
                  <a:srgbClr val="000000"/>
                </a:solidFill>
              </a:rPr>
              <a:t>Law Firm Business Growth Strategies </a:t>
            </a:r>
            <a:r>
              <a:rPr lang="en-US" sz="1400" dirty="0">
                <a:solidFill>
                  <a:srgbClr val="000000"/>
                </a:solidFill>
              </a:rPr>
              <a:t>and has been featured as expert </a:t>
            </a:r>
            <a:r>
              <a:rPr lang="en-US" sz="1400" i="1" dirty="0">
                <a:solidFill>
                  <a:srgbClr val="000000"/>
                </a:solidFill>
              </a:rPr>
              <a:t>for NBC, ABC, Inc. Magazine, Washington Post, Chicago Tribune, California Lawyer, Westlaw Today and more</a:t>
            </a:r>
          </a:p>
          <a:p>
            <a:pPr marL="262889" indent="-262889" defTabSz="371475">
              <a:spcBef>
                <a:spcPts val="2300"/>
              </a:spcBef>
              <a:defRPr sz="2700">
                <a:solidFill>
                  <a:srgbClr val="000000"/>
                </a:solidFill>
              </a:defRPr>
            </a:pPr>
            <a:r>
              <a:rPr lang="en-US" sz="1400" dirty="0">
                <a:solidFill>
                  <a:srgbClr val="000000"/>
                </a:solidFill>
              </a:rPr>
              <a:t>Extensive educational background, which includes a Doctorate in Clinical Psychology and specialized training in Forensic Psychology</a:t>
            </a:r>
          </a:p>
        </p:txBody>
      </p:sp>
      <p:sp>
        <p:nvSpPr>
          <p:cNvPr id="21" name="Rectangle 20">
            <a:extLst>
              <a:ext uri="{FF2B5EF4-FFF2-40B4-BE49-F238E27FC236}">
                <a16:creationId xmlns:a16="http://schemas.microsoft.com/office/drawing/2014/main" id="{08E6C34D-D4C0-3848-95DF-EBFCBDE98F3F}"/>
              </a:ext>
            </a:extLst>
          </p:cNvPr>
          <p:cNvSpPr/>
          <p:nvPr/>
        </p:nvSpPr>
        <p:spPr>
          <a:xfrm rot="5400000">
            <a:off x="9318729" y="3042725"/>
            <a:ext cx="3221505" cy="429472"/>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on a beach&#10;&#10;Description automatically generated with medium confidence">
            <a:extLst>
              <a:ext uri="{FF2B5EF4-FFF2-40B4-BE49-F238E27FC236}">
                <a16:creationId xmlns:a16="http://schemas.microsoft.com/office/drawing/2014/main" id="{8ADA546F-9B4F-DB4F-AB24-CC9A04DDDFA4}"/>
              </a:ext>
            </a:extLst>
          </p:cNvPr>
          <p:cNvPicPr>
            <a:picLocks noChangeAspect="1"/>
          </p:cNvPicPr>
          <p:nvPr/>
        </p:nvPicPr>
        <p:blipFill>
          <a:blip r:embed="rId8"/>
          <a:stretch>
            <a:fillRect/>
          </a:stretch>
        </p:blipFill>
        <p:spPr>
          <a:xfrm>
            <a:off x="7422204" y="1178994"/>
            <a:ext cx="3292542" cy="4390056"/>
          </a:xfrm>
          <a:prstGeom prst="rect">
            <a:avLst/>
          </a:prstGeom>
        </p:spPr>
      </p:pic>
      <p:sp>
        <p:nvSpPr>
          <p:cNvPr id="23" name="Rectangle 22">
            <a:extLst>
              <a:ext uri="{FF2B5EF4-FFF2-40B4-BE49-F238E27FC236}">
                <a16:creationId xmlns:a16="http://schemas.microsoft.com/office/drawing/2014/main" id="{7E77D1EA-6D25-A24B-8C87-5815880281AA}"/>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Logo&#10;&#10;Description automatically generated">
            <a:extLst>
              <a:ext uri="{FF2B5EF4-FFF2-40B4-BE49-F238E27FC236}">
                <a16:creationId xmlns:a16="http://schemas.microsoft.com/office/drawing/2014/main" id="{50698C26-73EE-B342-B649-663DD5B53876}"/>
              </a:ext>
            </a:extLst>
          </p:cNvPr>
          <p:cNvPicPr>
            <a:picLocks noChangeAspect="1"/>
          </p:cNvPicPr>
          <p:nvPr/>
        </p:nvPicPr>
        <p:blipFill>
          <a:blip r:embed="rId9"/>
          <a:stretch>
            <a:fillRect/>
          </a:stretch>
        </p:blipFill>
        <p:spPr>
          <a:xfrm>
            <a:off x="9484612" y="6036840"/>
            <a:ext cx="1906875" cy="584775"/>
          </a:xfrm>
          <a:prstGeom prst="rect">
            <a:avLst/>
          </a:prstGeom>
        </p:spPr>
      </p:pic>
      <p:sp>
        <p:nvSpPr>
          <p:cNvPr id="25" name="Rectangle 24">
            <a:extLst>
              <a:ext uri="{FF2B5EF4-FFF2-40B4-BE49-F238E27FC236}">
                <a16:creationId xmlns:a16="http://schemas.microsoft.com/office/drawing/2014/main" id="{89F15ABF-A8A8-4C46-B74C-E752B1CFFC0B}"/>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6" name="Rectangle 25">
            <a:extLst>
              <a:ext uri="{FF2B5EF4-FFF2-40B4-BE49-F238E27FC236}">
                <a16:creationId xmlns:a16="http://schemas.microsoft.com/office/drawing/2014/main" id="{5F9F2F9D-5F32-6943-A958-F58013CF28DF}"/>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7" name="Picture 26" descr="A picture containing text, sign&#10;&#10;Description automatically generated">
            <a:extLst>
              <a:ext uri="{FF2B5EF4-FFF2-40B4-BE49-F238E27FC236}">
                <a16:creationId xmlns:a16="http://schemas.microsoft.com/office/drawing/2014/main" id="{14A61282-648B-7548-BE36-F0329DCAAC3B}"/>
              </a:ext>
            </a:extLst>
          </p:cNvPr>
          <p:cNvPicPr>
            <a:picLocks noChangeAspect="1"/>
          </p:cNvPicPr>
          <p:nvPr/>
        </p:nvPicPr>
        <p:blipFill>
          <a:blip r:embed="rId10"/>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336497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C1709D-FF96-844F-8C4B-E69A379E695C}"/>
              </a:ext>
            </a:extLst>
          </p:cNvPr>
          <p:cNvSpPr txBox="1"/>
          <p:nvPr/>
        </p:nvSpPr>
        <p:spPr>
          <a:xfrm>
            <a:off x="2174885" y="1683908"/>
            <a:ext cx="8232604" cy="3170099"/>
          </a:xfrm>
          <a:prstGeom prst="rect">
            <a:avLst/>
          </a:prstGeom>
          <a:noFill/>
        </p:spPr>
        <p:txBody>
          <a:bodyPr wrap="square" rtlCol="0">
            <a:spAutoFit/>
          </a:bodyPr>
          <a:lstStyle/>
          <a:p>
            <a:r>
              <a:rPr lang="en-US" sz="4000" dirty="0"/>
              <a:t>In a World of Remote Work, Abundant Technological Resources, and the need for Isolation and Recovery, Maintaining and Promoting Human Connection is Key and Personal.</a:t>
            </a:r>
          </a:p>
        </p:txBody>
      </p:sp>
      <p:pic>
        <p:nvPicPr>
          <p:cNvPr id="7" name="Picture 6" descr="Logo&#10;&#10;Description automatically generated">
            <a:extLst>
              <a:ext uri="{FF2B5EF4-FFF2-40B4-BE49-F238E27FC236}">
                <a16:creationId xmlns:a16="http://schemas.microsoft.com/office/drawing/2014/main" id="{84D5590A-63E5-464E-81C8-9446A69FD5FF}"/>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8" name="Rectangle 7">
            <a:extLst>
              <a:ext uri="{FF2B5EF4-FFF2-40B4-BE49-F238E27FC236}">
                <a16:creationId xmlns:a16="http://schemas.microsoft.com/office/drawing/2014/main" id="{AB5ED778-7414-8243-B460-B5BE074C97F3}"/>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9" name="Rectangle 8">
            <a:extLst>
              <a:ext uri="{FF2B5EF4-FFF2-40B4-BE49-F238E27FC236}">
                <a16:creationId xmlns:a16="http://schemas.microsoft.com/office/drawing/2014/main" id="{C87E6D31-19DE-F942-B025-A88F2C0FB151}"/>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0" name="Picture 9" descr="A picture containing text, sign&#10;&#10;Description automatically generated">
            <a:extLst>
              <a:ext uri="{FF2B5EF4-FFF2-40B4-BE49-F238E27FC236}">
                <a16:creationId xmlns:a16="http://schemas.microsoft.com/office/drawing/2014/main" id="{B2B65C7B-9164-9F4B-9B5C-87115711431E}"/>
              </a:ext>
            </a:extLst>
          </p:cNvPr>
          <p:cNvPicPr>
            <a:picLocks noChangeAspect="1"/>
          </p:cNvPicPr>
          <p:nvPr/>
        </p:nvPicPr>
        <p:blipFill>
          <a:blip r:embed="rId3"/>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657592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472AFD-7255-5841-B642-8952814F7AFB}"/>
              </a:ext>
            </a:extLst>
          </p:cNvPr>
          <p:cNvSpPr/>
          <p:nvPr/>
        </p:nvSpPr>
        <p:spPr>
          <a:xfrm>
            <a:off x="0" y="1240220"/>
            <a:ext cx="12191999" cy="4593021"/>
          </a:xfrm>
          <a:prstGeom prst="rect">
            <a:avLst/>
          </a:prstGeom>
          <a:solidFill>
            <a:schemeClr val="bg2">
              <a:lumMod val="75000"/>
              <a:alpha val="4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1C902FF-8C7F-8B40-84CA-5EE3F4C772F3}"/>
              </a:ext>
            </a:extLst>
          </p:cNvPr>
          <p:cNvSpPr txBox="1"/>
          <p:nvPr/>
        </p:nvSpPr>
        <p:spPr>
          <a:xfrm>
            <a:off x="5475391" y="1734776"/>
            <a:ext cx="6800193" cy="3570208"/>
          </a:xfrm>
          <a:prstGeom prst="rect">
            <a:avLst/>
          </a:prstGeom>
          <a:noFill/>
        </p:spPr>
        <p:txBody>
          <a:bodyPr wrap="square" rtlCol="0">
            <a:spAutoFit/>
          </a:bodyPr>
          <a:lstStyle/>
          <a:p>
            <a:r>
              <a:rPr lang="en-US" dirty="0"/>
              <a:t>Maintain communication with your team members. </a:t>
            </a:r>
          </a:p>
          <a:p>
            <a:endParaRPr lang="en-US" dirty="0"/>
          </a:p>
          <a:p>
            <a:r>
              <a:rPr lang="en-US" dirty="0"/>
              <a:t>Be clear and transparent. </a:t>
            </a:r>
          </a:p>
          <a:p>
            <a:endParaRPr lang="en-US" dirty="0"/>
          </a:p>
          <a:p>
            <a:endParaRPr lang="en-US" dirty="0"/>
          </a:p>
          <a:p>
            <a:r>
              <a:rPr lang="en-US" sz="3200" b="1" dirty="0">
                <a:solidFill>
                  <a:srgbClr val="941651"/>
                </a:solidFill>
              </a:rPr>
              <a:t>Over-communicating</a:t>
            </a:r>
            <a:r>
              <a:rPr lang="en-US" sz="3200" b="1" dirty="0"/>
              <a:t> is better than under-communicating</a:t>
            </a:r>
            <a:r>
              <a:rPr lang="en-US" dirty="0"/>
              <a:t>. </a:t>
            </a:r>
          </a:p>
          <a:p>
            <a:endParaRPr lang="en-US" dirty="0"/>
          </a:p>
          <a:p>
            <a:endParaRPr lang="en-US" dirty="0"/>
          </a:p>
          <a:p>
            <a:r>
              <a:rPr lang="en-US" dirty="0"/>
              <a:t>Still have coffee chats to network, </a:t>
            </a:r>
          </a:p>
          <a:p>
            <a:r>
              <a:rPr lang="en-US" dirty="0"/>
              <a:t>even if that means it has to be virtual! </a:t>
            </a:r>
          </a:p>
        </p:txBody>
      </p:sp>
      <p:pic>
        <p:nvPicPr>
          <p:cNvPr id="7" name="Picture 6" descr="A screen shot of a person&#10;&#10;Description automatically generated">
            <a:extLst>
              <a:ext uri="{FF2B5EF4-FFF2-40B4-BE49-F238E27FC236}">
                <a16:creationId xmlns:a16="http://schemas.microsoft.com/office/drawing/2014/main" id="{49A7C9F6-B35F-324A-A6D3-479E63A09949}"/>
              </a:ext>
            </a:extLst>
          </p:cNvPr>
          <p:cNvPicPr>
            <a:picLocks noChangeAspect="1"/>
          </p:cNvPicPr>
          <p:nvPr/>
        </p:nvPicPr>
        <p:blipFill>
          <a:blip r:embed="rId2"/>
          <a:stretch>
            <a:fillRect/>
          </a:stretch>
        </p:blipFill>
        <p:spPr>
          <a:xfrm>
            <a:off x="-95344" y="1681655"/>
            <a:ext cx="5270187" cy="3689131"/>
          </a:xfrm>
          <a:prstGeom prst="rect">
            <a:avLst/>
          </a:prstGeom>
        </p:spPr>
      </p:pic>
      <p:pic>
        <p:nvPicPr>
          <p:cNvPr id="10" name="Graphic 9" descr="Chat">
            <a:extLst>
              <a:ext uri="{FF2B5EF4-FFF2-40B4-BE49-F238E27FC236}">
                <a16:creationId xmlns:a16="http://schemas.microsoft.com/office/drawing/2014/main" id="{6B04CC6E-8E90-964D-B085-A0D39F6C16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6973" y="271280"/>
            <a:ext cx="1937879" cy="1937879"/>
          </a:xfrm>
          <a:prstGeom prst="rect">
            <a:avLst/>
          </a:prstGeom>
        </p:spPr>
      </p:pic>
      <p:sp>
        <p:nvSpPr>
          <p:cNvPr id="11" name="Rectangle 10">
            <a:extLst>
              <a:ext uri="{FF2B5EF4-FFF2-40B4-BE49-F238E27FC236}">
                <a16:creationId xmlns:a16="http://schemas.microsoft.com/office/drawing/2014/main" id="{EE5A61F0-51A8-9441-96D8-284236193B7D}"/>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a:extLst>
              <a:ext uri="{FF2B5EF4-FFF2-40B4-BE49-F238E27FC236}">
                <a16:creationId xmlns:a16="http://schemas.microsoft.com/office/drawing/2014/main" id="{7F26F779-1B3D-D641-B324-7173E0832D27}"/>
              </a:ext>
            </a:extLst>
          </p:cNvPr>
          <p:cNvPicPr>
            <a:picLocks noChangeAspect="1"/>
          </p:cNvPicPr>
          <p:nvPr/>
        </p:nvPicPr>
        <p:blipFill>
          <a:blip r:embed="rId5"/>
          <a:stretch>
            <a:fillRect/>
          </a:stretch>
        </p:blipFill>
        <p:spPr>
          <a:xfrm>
            <a:off x="9484612" y="6036840"/>
            <a:ext cx="1906875" cy="584775"/>
          </a:xfrm>
          <a:prstGeom prst="rect">
            <a:avLst/>
          </a:prstGeom>
        </p:spPr>
      </p:pic>
      <p:sp>
        <p:nvSpPr>
          <p:cNvPr id="13" name="Rectangle 12">
            <a:extLst>
              <a:ext uri="{FF2B5EF4-FFF2-40B4-BE49-F238E27FC236}">
                <a16:creationId xmlns:a16="http://schemas.microsoft.com/office/drawing/2014/main" id="{F95108FA-A668-2941-A375-C2E155BB4079}"/>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8" name="Rectangle 17">
            <a:extLst>
              <a:ext uri="{FF2B5EF4-FFF2-40B4-BE49-F238E27FC236}">
                <a16:creationId xmlns:a16="http://schemas.microsoft.com/office/drawing/2014/main" id="{696574F0-5CD6-D447-9B94-76141AB229E2}"/>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9" name="Picture 18" descr="A picture containing text, sign&#10;&#10;Description automatically generated">
            <a:extLst>
              <a:ext uri="{FF2B5EF4-FFF2-40B4-BE49-F238E27FC236}">
                <a16:creationId xmlns:a16="http://schemas.microsoft.com/office/drawing/2014/main" id="{060129F8-FD53-8F4D-9AD5-5341C2265267}"/>
              </a:ext>
            </a:extLst>
          </p:cNvPr>
          <p:cNvPicPr>
            <a:picLocks noChangeAspect="1"/>
          </p:cNvPicPr>
          <p:nvPr/>
        </p:nvPicPr>
        <p:blipFill>
          <a:blip r:embed="rId6"/>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73357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C8C486-1C26-784A-88C2-EA7E1AE40D83}"/>
              </a:ext>
            </a:extLst>
          </p:cNvPr>
          <p:cNvSpPr txBox="1"/>
          <p:nvPr/>
        </p:nvSpPr>
        <p:spPr>
          <a:xfrm>
            <a:off x="614983" y="822390"/>
            <a:ext cx="4250931" cy="1077218"/>
          </a:xfrm>
          <a:prstGeom prst="rect">
            <a:avLst/>
          </a:prstGeom>
          <a:noFill/>
        </p:spPr>
        <p:txBody>
          <a:bodyPr wrap="square" rtlCol="0">
            <a:spAutoFit/>
          </a:bodyPr>
          <a:lstStyle/>
          <a:p>
            <a:r>
              <a:rPr lang="en-US" sz="3200" b="1" dirty="0"/>
              <a:t>Remote Work Habits May Stick</a:t>
            </a:r>
          </a:p>
        </p:txBody>
      </p:sp>
      <p:sp>
        <p:nvSpPr>
          <p:cNvPr id="3" name="TextBox 2">
            <a:extLst>
              <a:ext uri="{FF2B5EF4-FFF2-40B4-BE49-F238E27FC236}">
                <a16:creationId xmlns:a16="http://schemas.microsoft.com/office/drawing/2014/main" id="{57679BFD-1D64-E440-B187-43B7C02BC682}"/>
              </a:ext>
            </a:extLst>
          </p:cNvPr>
          <p:cNvSpPr txBox="1"/>
          <p:nvPr/>
        </p:nvSpPr>
        <p:spPr>
          <a:xfrm>
            <a:off x="543681" y="2613165"/>
            <a:ext cx="5145061"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Education Online</a:t>
            </a:r>
          </a:p>
          <a:p>
            <a:pPr marL="285750" indent="-285750">
              <a:buFont typeface="Arial" panose="020B0604020202020204" pitchFamily="34" charset="0"/>
              <a:buChar char="•"/>
            </a:pPr>
            <a:r>
              <a:rPr lang="en-US" sz="3200" dirty="0"/>
              <a:t>Remote Conferencing and Virtual Networking</a:t>
            </a:r>
          </a:p>
          <a:p>
            <a:pPr marL="285750" indent="-285750">
              <a:buFont typeface="Arial" panose="020B0604020202020204" pitchFamily="34" charset="0"/>
              <a:buChar char="•"/>
            </a:pPr>
            <a:r>
              <a:rPr lang="en-US" sz="3200" dirty="0"/>
              <a:t>Remote Work Becoming Mainstream</a:t>
            </a:r>
          </a:p>
        </p:txBody>
      </p:sp>
      <p:sp>
        <p:nvSpPr>
          <p:cNvPr id="8" name="Rectangle 7">
            <a:extLst>
              <a:ext uri="{FF2B5EF4-FFF2-40B4-BE49-F238E27FC236}">
                <a16:creationId xmlns:a16="http://schemas.microsoft.com/office/drawing/2014/main" id="{36BF5A86-08BF-984E-ADEE-25F9CE732499}"/>
              </a:ext>
            </a:extLst>
          </p:cNvPr>
          <p:cNvSpPr/>
          <p:nvPr/>
        </p:nvSpPr>
        <p:spPr>
          <a:xfrm>
            <a:off x="5969484" y="-122663"/>
            <a:ext cx="6222515" cy="66696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88B14A-F1EE-6F4F-9824-DAC099DB7123}"/>
              </a:ext>
            </a:extLst>
          </p:cNvPr>
          <p:cNvSpPr/>
          <p:nvPr/>
        </p:nvSpPr>
        <p:spPr>
          <a:xfrm>
            <a:off x="5969485" y="1371600"/>
            <a:ext cx="5097518" cy="4559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B418D6-8A42-CC46-86DC-E5767BC9B363}"/>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E34DE6C6-BB2F-D142-96A6-EDAFBA6F1A78}"/>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7661983F-01D8-CE48-A8E8-42B7472A7F1D}"/>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F9DB55D5-A039-4843-B4AF-AA74D5D4D118}"/>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8825702D-0DCE-CA48-B282-A4B409BD8FE7}"/>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7" name="Picture 16" descr="A coffee cup and computer on a table&#10;&#10;Description automatically generated with low confidence">
            <a:extLst>
              <a:ext uri="{FF2B5EF4-FFF2-40B4-BE49-F238E27FC236}">
                <a16:creationId xmlns:a16="http://schemas.microsoft.com/office/drawing/2014/main" id="{24BD653E-B1DC-FD40-B57A-1F1264939DA4}"/>
              </a:ext>
            </a:extLst>
          </p:cNvPr>
          <p:cNvPicPr>
            <a:picLocks noChangeAspect="1"/>
          </p:cNvPicPr>
          <p:nvPr/>
        </p:nvPicPr>
        <p:blipFill>
          <a:blip r:embed="rId4"/>
          <a:stretch>
            <a:fillRect/>
          </a:stretch>
        </p:blipFill>
        <p:spPr>
          <a:xfrm>
            <a:off x="5790448" y="1827548"/>
            <a:ext cx="5494658" cy="4125780"/>
          </a:xfrm>
          <a:prstGeom prst="rect">
            <a:avLst/>
          </a:prstGeom>
        </p:spPr>
      </p:pic>
    </p:spTree>
    <p:extLst>
      <p:ext uri="{BB962C8B-B14F-4D97-AF65-F5344CB8AC3E}">
        <p14:creationId xmlns:p14="http://schemas.microsoft.com/office/powerpoint/2010/main" val="404156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D28910-03D3-DF43-8B37-438B9A1B482F}"/>
              </a:ext>
            </a:extLst>
          </p:cNvPr>
          <p:cNvSpPr/>
          <p:nvPr/>
        </p:nvSpPr>
        <p:spPr>
          <a:xfrm>
            <a:off x="853749" y="1072968"/>
            <a:ext cx="3482236" cy="21168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19A556-FD25-3942-838B-1CDD9E63A0A8}"/>
              </a:ext>
            </a:extLst>
          </p:cNvPr>
          <p:cNvSpPr txBox="1"/>
          <p:nvPr/>
        </p:nvSpPr>
        <p:spPr>
          <a:xfrm>
            <a:off x="7504931" y="1892170"/>
            <a:ext cx="4371774" cy="969496"/>
          </a:xfrm>
          <a:prstGeom prst="rect">
            <a:avLst/>
          </a:prstGeom>
          <a:noFill/>
        </p:spPr>
        <p:txBody>
          <a:bodyPr wrap="square" rtlCol="0">
            <a:spAutoFit/>
          </a:bodyPr>
          <a:lstStyle/>
          <a:p>
            <a:r>
              <a:rPr lang="en-US" sz="2500" b="1" dirty="0">
                <a:solidFill>
                  <a:srgbClr val="941651"/>
                </a:solidFill>
              </a:rPr>
              <a:t>Thomson Reuters </a:t>
            </a:r>
          </a:p>
          <a:p>
            <a:r>
              <a:rPr lang="en-US" sz="3200" b="1" dirty="0">
                <a:solidFill>
                  <a:srgbClr val="941651"/>
                </a:solidFill>
              </a:rPr>
              <a:t>Westlaw Today</a:t>
            </a:r>
          </a:p>
        </p:txBody>
      </p:sp>
      <p:sp>
        <p:nvSpPr>
          <p:cNvPr id="4" name="Rectangle 3">
            <a:extLst>
              <a:ext uri="{FF2B5EF4-FFF2-40B4-BE49-F238E27FC236}">
                <a16:creationId xmlns:a16="http://schemas.microsoft.com/office/drawing/2014/main" id="{846C727D-EBF5-5348-921D-316343BA9712}"/>
              </a:ext>
            </a:extLst>
          </p:cNvPr>
          <p:cNvSpPr/>
          <p:nvPr/>
        </p:nvSpPr>
        <p:spPr>
          <a:xfrm>
            <a:off x="7504931" y="3066932"/>
            <a:ext cx="4371774" cy="2585323"/>
          </a:xfrm>
          <a:prstGeom prst="rect">
            <a:avLst/>
          </a:prstGeom>
        </p:spPr>
        <p:txBody>
          <a:bodyPr wrap="square">
            <a:spAutoFit/>
          </a:bodyPr>
          <a:lstStyle/>
          <a:p>
            <a:r>
              <a:rPr lang="en-US" b="1" i="1" dirty="0"/>
              <a:t>"It's much easier to open a new location right now than it's ever been," said David Mitroff</a:t>
            </a:r>
            <a:r>
              <a:rPr lang="en-US" i="1" dirty="0"/>
              <a:t>, who advises law firms as founder of Piedmont Avenue Consulting Inc. He pointed to low prices - San Francisco saw a </a:t>
            </a:r>
            <a:r>
              <a:rPr lang="en-US" b="1" i="1" dirty="0"/>
              <a:t>23% decline in rents over 2020</a:t>
            </a:r>
            <a:r>
              <a:rPr lang="en-US" i="1" dirty="0"/>
              <a:t>, according to data posted online by </a:t>
            </a:r>
            <a:r>
              <a:rPr lang="en-US" i="1" dirty="0" err="1"/>
              <a:t>Norada</a:t>
            </a:r>
            <a:r>
              <a:rPr lang="en-US" i="1" dirty="0"/>
              <a:t> Real Estate Investments - and </a:t>
            </a:r>
            <a:r>
              <a:rPr lang="en-US" b="1" i="1" dirty="0"/>
              <a:t>less in-person competition </a:t>
            </a:r>
            <a:r>
              <a:rPr lang="en-US" i="1" dirty="0"/>
              <a:t>from local law firms.</a:t>
            </a:r>
          </a:p>
        </p:txBody>
      </p:sp>
      <p:pic>
        <p:nvPicPr>
          <p:cNvPr id="13" name="Picture 12">
            <a:extLst>
              <a:ext uri="{FF2B5EF4-FFF2-40B4-BE49-F238E27FC236}">
                <a16:creationId xmlns:a16="http://schemas.microsoft.com/office/drawing/2014/main" id="{C7231D23-42E9-AE42-AC13-93670047C13E}"/>
              </a:ext>
            </a:extLst>
          </p:cNvPr>
          <p:cNvPicPr>
            <a:picLocks noChangeAspect="1"/>
          </p:cNvPicPr>
          <p:nvPr/>
        </p:nvPicPr>
        <p:blipFill>
          <a:blip r:embed="rId2"/>
          <a:stretch>
            <a:fillRect/>
          </a:stretch>
        </p:blipFill>
        <p:spPr>
          <a:xfrm>
            <a:off x="1080982" y="1301328"/>
            <a:ext cx="6196716" cy="2822854"/>
          </a:xfrm>
          <a:prstGeom prst="rect">
            <a:avLst/>
          </a:prstGeom>
        </p:spPr>
      </p:pic>
      <p:sp>
        <p:nvSpPr>
          <p:cNvPr id="14" name="Rectangle 13">
            <a:extLst>
              <a:ext uri="{FF2B5EF4-FFF2-40B4-BE49-F238E27FC236}">
                <a16:creationId xmlns:a16="http://schemas.microsoft.com/office/drawing/2014/main" id="{C1352F8A-193A-1642-AC90-E3F1935DAA02}"/>
              </a:ext>
            </a:extLst>
          </p:cNvPr>
          <p:cNvSpPr/>
          <p:nvPr/>
        </p:nvSpPr>
        <p:spPr>
          <a:xfrm>
            <a:off x="0" y="-14553"/>
            <a:ext cx="667265" cy="6553584"/>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363D28F-257C-FE48-821D-3F68BE47577A}"/>
              </a:ext>
            </a:extLst>
          </p:cNvPr>
          <p:cNvSpPr txBox="1"/>
          <p:nvPr/>
        </p:nvSpPr>
        <p:spPr>
          <a:xfrm>
            <a:off x="777660" y="603010"/>
            <a:ext cx="6668882" cy="523220"/>
          </a:xfrm>
          <a:prstGeom prst="rect">
            <a:avLst/>
          </a:prstGeom>
          <a:noFill/>
        </p:spPr>
        <p:txBody>
          <a:bodyPr wrap="square" rtlCol="0">
            <a:spAutoFit/>
          </a:bodyPr>
          <a:lstStyle/>
          <a:p>
            <a:r>
              <a:rPr lang="en-US" sz="2800" b="1" dirty="0"/>
              <a:t>Expanding into New Markets</a:t>
            </a:r>
          </a:p>
        </p:txBody>
      </p:sp>
      <p:sp>
        <p:nvSpPr>
          <p:cNvPr id="16" name="Rectangle 15">
            <a:extLst>
              <a:ext uri="{FF2B5EF4-FFF2-40B4-BE49-F238E27FC236}">
                <a16:creationId xmlns:a16="http://schemas.microsoft.com/office/drawing/2014/main" id="{E9AA72D8-D557-B045-8C30-AF5F96438201}"/>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9DA1DCED-2CF3-DB41-AEF5-7529A94800DB}"/>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8" name="Rectangle 17">
            <a:extLst>
              <a:ext uri="{FF2B5EF4-FFF2-40B4-BE49-F238E27FC236}">
                <a16:creationId xmlns:a16="http://schemas.microsoft.com/office/drawing/2014/main" id="{4D238DE3-0F39-504B-B67A-5A345FA010C6}"/>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9" name="Rectangle 18">
            <a:extLst>
              <a:ext uri="{FF2B5EF4-FFF2-40B4-BE49-F238E27FC236}">
                <a16:creationId xmlns:a16="http://schemas.microsoft.com/office/drawing/2014/main" id="{748594C0-66C0-3348-86A9-EF38F5CD6A87}"/>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0" name="Picture 19" descr="A picture containing text, sign&#10;&#10;Description automatically generated">
            <a:extLst>
              <a:ext uri="{FF2B5EF4-FFF2-40B4-BE49-F238E27FC236}">
                <a16:creationId xmlns:a16="http://schemas.microsoft.com/office/drawing/2014/main" id="{3FCDB710-863A-0B4C-9C01-E10BC6A93E9B}"/>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4247859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305FB-89EC-8343-A2D7-58C63D4D5516}"/>
              </a:ext>
            </a:extLst>
          </p:cNvPr>
          <p:cNvSpPr txBox="1"/>
          <p:nvPr/>
        </p:nvSpPr>
        <p:spPr>
          <a:xfrm>
            <a:off x="1933904" y="2280744"/>
            <a:ext cx="2375338" cy="1862048"/>
          </a:xfrm>
          <a:prstGeom prst="rect">
            <a:avLst/>
          </a:prstGeom>
          <a:noFill/>
        </p:spPr>
        <p:txBody>
          <a:bodyPr wrap="square" rtlCol="0">
            <a:spAutoFit/>
          </a:bodyPr>
          <a:lstStyle/>
          <a:p>
            <a:r>
              <a:rPr lang="en-US" sz="11500" b="1" dirty="0"/>
              <a:t>05</a:t>
            </a:r>
            <a:endParaRPr lang="en-US" b="1" dirty="0"/>
          </a:p>
        </p:txBody>
      </p:sp>
      <p:sp>
        <p:nvSpPr>
          <p:cNvPr id="3" name="TextBox 2">
            <a:extLst>
              <a:ext uri="{FF2B5EF4-FFF2-40B4-BE49-F238E27FC236}">
                <a16:creationId xmlns:a16="http://schemas.microsoft.com/office/drawing/2014/main" id="{63217043-8E0C-994F-A9BF-CD4F1C486103}"/>
              </a:ext>
            </a:extLst>
          </p:cNvPr>
          <p:cNvSpPr txBox="1"/>
          <p:nvPr/>
        </p:nvSpPr>
        <p:spPr>
          <a:xfrm>
            <a:off x="5100146" y="2888602"/>
            <a:ext cx="3283355" cy="1200329"/>
          </a:xfrm>
          <a:prstGeom prst="rect">
            <a:avLst/>
          </a:prstGeom>
          <a:noFill/>
        </p:spPr>
        <p:txBody>
          <a:bodyPr wrap="square" rtlCol="0">
            <a:spAutoFit/>
          </a:bodyPr>
          <a:lstStyle/>
          <a:p>
            <a:r>
              <a:rPr lang="en-US" sz="3600" dirty="0"/>
              <a:t>Keep and Maintain Talent</a:t>
            </a:r>
          </a:p>
        </p:txBody>
      </p:sp>
      <p:sp>
        <p:nvSpPr>
          <p:cNvPr id="8" name="Rectangle 7">
            <a:extLst>
              <a:ext uri="{FF2B5EF4-FFF2-40B4-BE49-F238E27FC236}">
                <a16:creationId xmlns:a16="http://schemas.microsoft.com/office/drawing/2014/main" id="{A3C24CC6-48E4-1A4F-8EE5-ECE4024A1E83}"/>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595384-214C-9744-99B9-8F602C80A771}"/>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4498BF-9516-B74A-B4AC-8FF58677A022}"/>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0E2AF-D323-F046-A497-7E9D3687A1DB}"/>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6B4BCC-4D78-9D4B-B2EF-B63208E2F82F}"/>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D18DC4-95C4-3141-8913-47024C42E265}"/>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3F8054A0-25CC-8640-99A7-0B739D0EDB93}"/>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A1182DE3-E5EE-E246-B612-3333CB509CB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2C6B1E92-BD28-4F49-9DC4-D7071127688A}"/>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BD72FD6B-F311-F14E-8BF6-6BE5537DD235}"/>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8" name="Graphic 17" descr="Statistics with solid fill">
            <a:extLst>
              <a:ext uri="{FF2B5EF4-FFF2-40B4-BE49-F238E27FC236}">
                <a16:creationId xmlns:a16="http://schemas.microsoft.com/office/drawing/2014/main" id="{70E52F7C-8C21-B641-8547-1411C2E799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1249078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6B83C1A-C68B-404F-AEE3-4E3879A98A09}"/>
              </a:ext>
            </a:extLst>
          </p:cNvPr>
          <p:cNvSpPr txBox="1"/>
          <p:nvPr/>
        </p:nvSpPr>
        <p:spPr>
          <a:xfrm>
            <a:off x="6471432" y="2521059"/>
            <a:ext cx="4258400" cy="1815882"/>
          </a:xfrm>
          <a:prstGeom prst="rect">
            <a:avLst/>
          </a:prstGeom>
          <a:noFill/>
        </p:spPr>
        <p:txBody>
          <a:bodyPr wrap="square" rtlCol="0">
            <a:spAutoFit/>
          </a:bodyPr>
          <a:lstStyle/>
          <a:p>
            <a:r>
              <a:rPr lang="en-US" sz="2800" dirty="0"/>
              <a:t>Help your associates build upon their own goals. </a:t>
            </a:r>
          </a:p>
          <a:p>
            <a:endParaRPr lang="en-US" sz="2800" dirty="0"/>
          </a:p>
          <a:p>
            <a:r>
              <a:rPr lang="en-US" sz="2800" dirty="0"/>
              <a:t>Encourage enthusiasm.</a:t>
            </a:r>
          </a:p>
        </p:txBody>
      </p:sp>
      <p:pic>
        <p:nvPicPr>
          <p:cNvPr id="3" name="Picture 2" descr="A picture containing indoor, wall, table, computer&#10;&#10;Description automatically generated">
            <a:extLst>
              <a:ext uri="{FF2B5EF4-FFF2-40B4-BE49-F238E27FC236}">
                <a16:creationId xmlns:a16="http://schemas.microsoft.com/office/drawing/2014/main" id="{FCB58060-3663-4D42-A054-3565C1040774}"/>
              </a:ext>
            </a:extLst>
          </p:cNvPr>
          <p:cNvPicPr>
            <a:picLocks noChangeAspect="1"/>
          </p:cNvPicPr>
          <p:nvPr/>
        </p:nvPicPr>
        <p:blipFill>
          <a:blip r:embed="rId2"/>
          <a:stretch>
            <a:fillRect/>
          </a:stretch>
        </p:blipFill>
        <p:spPr>
          <a:xfrm>
            <a:off x="0" y="1483468"/>
            <a:ext cx="5836596" cy="3891064"/>
          </a:xfrm>
          <a:prstGeom prst="rect">
            <a:avLst/>
          </a:prstGeom>
        </p:spPr>
      </p:pic>
      <p:pic>
        <p:nvPicPr>
          <p:cNvPr id="12" name="Picture 11" descr="Logo&#10;&#10;Description automatically generated">
            <a:extLst>
              <a:ext uri="{FF2B5EF4-FFF2-40B4-BE49-F238E27FC236}">
                <a16:creationId xmlns:a16="http://schemas.microsoft.com/office/drawing/2014/main" id="{B1AF394B-9826-D84C-A24B-2C87A001C997}"/>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3" name="Rectangle 12">
            <a:extLst>
              <a:ext uri="{FF2B5EF4-FFF2-40B4-BE49-F238E27FC236}">
                <a16:creationId xmlns:a16="http://schemas.microsoft.com/office/drawing/2014/main" id="{8817262B-DF13-FF40-B447-C7E4D8A8BF65}"/>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4" name="Rectangle 13">
            <a:extLst>
              <a:ext uri="{FF2B5EF4-FFF2-40B4-BE49-F238E27FC236}">
                <a16:creationId xmlns:a16="http://schemas.microsoft.com/office/drawing/2014/main" id="{56BB186A-DF1B-7548-9526-5D9E761AB5E3}"/>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5" name="Picture 14" descr="A picture containing text, sign&#10;&#10;Description automatically generated">
            <a:extLst>
              <a:ext uri="{FF2B5EF4-FFF2-40B4-BE49-F238E27FC236}">
                <a16:creationId xmlns:a16="http://schemas.microsoft.com/office/drawing/2014/main" id="{DA246130-EFCC-3648-B82C-9AE9E9F98F7F}"/>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227705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6883DC-C694-A04B-8B73-E43CDE2BFD18}"/>
              </a:ext>
            </a:extLst>
          </p:cNvPr>
          <p:cNvPicPr>
            <a:picLocks noChangeAspect="1"/>
          </p:cNvPicPr>
          <p:nvPr/>
        </p:nvPicPr>
        <p:blipFill>
          <a:blip r:embed="rId2"/>
          <a:stretch>
            <a:fillRect/>
          </a:stretch>
        </p:blipFill>
        <p:spPr>
          <a:xfrm>
            <a:off x="23465" y="0"/>
            <a:ext cx="4080303" cy="6858000"/>
          </a:xfrm>
          <a:prstGeom prst="rect">
            <a:avLst/>
          </a:prstGeom>
        </p:spPr>
      </p:pic>
      <p:sp>
        <p:nvSpPr>
          <p:cNvPr id="12" name="Rectangle 11">
            <a:extLst>
              <a:ext uri="{FF2B5EF4-FFF2-40B4-BE49-F238E27FC236}">
                <a16:creationId xmlns:a16="http://schemas.microsoft.com/office/drawing/2014/main" id="{3224E339-92C4-B24E-B037-1FD6D1ACE49D}"/>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99CDBA-B91A-A44B-9B08-032A1F7DE790}"/>
              </a:ext>
            </a:extLst>
          </p:cNvPr>
          <p:cNvSpPr txBox="1"/>
          <p:nvPr/>
        </p:nvSpPr>
        <p:spPr>
          <a:xfrm>
            <a:off x="4547339" y="2273336"/>
            <a:ext cx="764466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Create a growth plan for your team</a:t>
            </a:r>
          </a:p>
          <a:p>
            <a:pPr marL="285750" indent="-285750">
              <a:buFont typeface="Arial" panose="020B0604020202020204" pitchFamily="34" charset="0"/>
              <a:buChar char="•"/>
            </a:pPr>
            <a:r>
              <a:rPr lang="en-US" sz="2400" dirty="0"/>
              <a:t>Systematic check-ins (30, 60, 90 for new hires)</a:t>
            </a:r>
          </a:p>
          <a:p>
            <a:pPr marL="285750" indent="-285750">
              <a:buFont typeface="Arial" panose="020B0604020202020204" pitchFamily="34" charset="0"/>
              <a:buChar char="•"/>
            </a:pPr>
            <a:r>
              <a:rPr lang="en-US" sz="2400" dirty="0"/>
              <a:t>Create and manage short-term and long-term goals </a:t>
            </a:r>
          </a:p>
          <a:p>
            <a:pPr marL="285750" indent="-285750">
              <a:buFont typeface="Arial" panose="020B0604020202020204" pitchFamily="34" charset="0"/>
              <a:buChar char="•"/>
            </a:pPr>
            <a:r>
              <a:rPr lang="en-US" sz="2400" dirty="0"/>
              <a:t>Train on all resources to set up employees for success</a:t>
            </a:r>
          </a:p>
        </p:txBody>
      </p:sp>
      <p:pic>
        <p:nvPicPr>
          <p:cNvPr id="5" name="Picture 4" descr="Logo&#10;&#10;Description automatically generated">
            <a:extLst>
              <a:ext uri="{FF2B5EF4-FFF2-40B4-BE49-F238E27FC236}">
                <a16:creationId xmlns:a16="http://schemas.microsoft.com/office/drawing/2014/main" id="{1862B7E7-6BF5-3245-99DF-C9ED5669D846}"/>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6" name="Rectangle 5">
            <a:extLst>
              <a:ext uri="{FF2B5EF4-FFF2-40B4-BE49-F238E27FC236}">
                <a16:creationId xmlns:a16="http://schemas.microsoft.com/office/drawing/2014/main" id="{7AC4196E-251E-F24A-94BD-EC30B7273C34}"/>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7" name="Rectangle 6">
            <a:extLst>
              <a:ext uri="{FF2B5EF4-FFF2-40B4-BE49-F238E27FC236}">
                <a16:creationId xmlns:a16="http://schemas.microsoft.com/office/drawing/2014/main" id="{0953B246-4033-ED4D-A12C-B78A893699FA}"/>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8" name="Picture 7" descr="A picture containing text, sign&#10;&#10;Description automatically generated">
            <a:extLst>
              <a:ext uri="{FF2B5EF4-FFF2-40B4-BE49-F238E27FC236}">
                <a16:creationId xmlns:a16="http://schemas.microsoft.com/office/drawing/2014/main" id="{6B304D3A-D5CB-F441-9C04-EBE7064B96FA}"/>
              </a:ext>
            </a:extLst>
          </p:cNvPr>
          <p:cNvPicPr>
            <a:picLocks noChangeAspect="1"/>
          </p:cNvPicPr>
          <p:nvPr/>
        </p:nvPicPr>
        <p:blipFill>
          <a:blip r:embed="rId4"/>
          <a:stretch>
            <a:fillRect/>
          </a:stretch>
        </p:blipFill>
        <p:spPr>
          <a:xfrm>
            <a:off x="543681" y="6128426"/>
            <a:ext cx="2454860" cy="532659"/>
          </a:xfrm>
          <a:prstGeom prst="rect">
            <a:avLst/>
          </a:prstGeom>
        </p:spPr>
      </p:pic>
      <p:sp>
        <p:nvSpPr>
          <p:cNvPr id="9" name="TextBox 8">
            <a:extLst>
              <a:ext uri="{FF2B5EF4-FFF2-40B4-BE49-F238E27FC236}">
                <a16:creationId xmlns:a16="http://schemas.microsoft.com/office/drawing/2014/main" id="{EEABD3EA-1621-3449-AB8E-1525FD7AC517}"/>
              </a:ext>
            </a:extLst>
          </p:cNvPr>
          <p:cNvSpPr txBox="1"/>
          <p:nvPr/>
        </p:nvSpPr>
        <p:spPr>
          <a:xfrm>
            <a:off x="4547339" y="901668"/>
            <a:ext cx="5330283" cy="830997"/>
          </a:xfrm>
          <a:prstGeom prst="rect">
            <a:avLst/>
          </a:prstGeom>
          <a:noFill/>
        </p:spPr>
        <p:txBody>
          <a:bodyPr wrap="square" rtlCol="0">
            <a:spAutoFit/>
          </a:bodyPr>
          <a:lstStyle/>
          <a:p>
            <a:r>
              <a:rPr lang="en-US" sz="2400" b="1" dirty="0"/>
              <a:t>Associates want to continue Learning and working towards their own Growth</a:t>
            </a:r>
          </a:p>
        </p:txBody>
      </p:sp>
      <p:sp>
        <p:nvSpPr>
          <p:cNvPr id="13" name="TextBox 12">
            <a:extLst>
              <a:ext uri="{FF2B5EF4-FFF2-40B4-BE49-F238E27FC236}">
                <a16:creationId xmlns:a16="http://schemas.microsoft.com/office/drawing/2014/main" id="{8AE8AF17-4AB4-BC40-B8C9-758472155587}"/>
              </a:ext>
            </a:extLst>
          </p:cNvPr>
          <p:cNvSpPr txBox="1"/>
          <p:nvPr/>
        </p:nvSpPr>
        <p:spPr>
          <a:xfrm>
            <a:off x="4547339" y="4213909"/>
            <a:ext cx="4823402" cy="1200329"/>
          </a:xfrm>
          <a:prstGeom prst="rect">
            <a:avLst/>
          </a:prstGeom>
          <a:noFill/>
        </p:spPr>
        <p:txBody>
          <a:bodyPr wrap="square" rtlCol="0">
            <a:spAutoFit/>
          </a:bodyPr>
          <a:lstStyle/>
          <a:p>
            <a:r>
              <a:rPr lang="en-US" i="1" dirty="0"/>
              <a:t>What strengths can you identify?</a:t>
            </a:r>
          </a:p>
          <a:p>
            <a:endParaRPr lang="en-US" i="1" dirty="0"/>
          </a:p>
          <a:p>
            <a:r>
              <a:rPr lang="en-US" i="1" dirty="0"/>
              <a:t>How can you utilize those strengths for your business and for their growth? </a:t>
            </a:r>
          </a:p>
        </p:txBody>
      </p:sp>
    </p:spTree>
    <p:extLst>
      <p:ext uri="{BB962C8B-B14F-4D97-AF65-F5344CB8AC3E}">
        <p14:creationId xmlns:p14="http://schemas.microsoft.com/office/powerpoint/2010/main" val="7579962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305FB-89EC-8343-A2D7-58C63D4D5516}"/>
              </a:ext>
            </a:extLst>
          </p:cNvPr>
          <p:cNvSpPr txBox="1"/>
          <p:nvPr/>
        </p:nvSpPr>
        <p:spPr>
          <a:xfrm>
            <a:off x="1933904" y="2280744"/>
            <a:ext cx="2375338" cy="1862048"/>
          </a:xfrm>
          <a:prstGeom prst="rect">
            <a:avLst/>
          </a:prstGeom>
          <a:noFill/>
        </p:spPr>
        <p:txBody>
          <a:bodyPr wrap="square" rtlCol="0">
            <a:spAutoFit/>
          </a:bodyPr>
          <a:lstStyle/>
          <a:p>
            <a:r>
              <a:rPr lang="en-US" sz="11500" b="1" dirty="0"/>
              <a:t>06</a:t>
            </a:r>
            <a:endParaRPr lang="en-US" b="1" dirty="0"/>
          </a:p>
        </p:txBody>
      </p:sp>
      <p:sp>
        <p:nvSpPr>
          <p:cNvPr id="3" name="TextBox 2">
            <a:extLst>
              <a:ext uri="{FF2B5EF4-FFF2-40B4-BE49-F238E27FC236}">
                <a16:creationId xmlns:a16="http://schemas.microsoft.com/office/drawing/2014/main" id="{63217043-8E0C-994F-A9BF-CD4F1C486103}"/>
              </a:ext>
            </a:extLst>
          </p:cNvPr>
          <p:cNvSpPr txBox="1"/>
          <p:nvPr/>
        </p:nvSpPr>
        <p:spPr>
          <a:xfrm>
            <a:off x="4960883" y="2491965"/>
            <a:ext cx="4328083" cy="1754326"/>
          </a:xfrm>
          <a:prstGeom prst="rect">
            <a:avLst/>
          </a:prstGeom>
          <a:noFill/>
        </p:spPr>
        <p:txBody>
          <a:bodyPr wrap="square" rtlCol="0">
            <a:spAutoFit/>
          </a:bodyPr>
          <a:lstStyle/>
          <a:p>
            <a:r>
              <a:rPr lang="en-US" sz="3600" dirty="0"/>
              <a:t>New Ways to Engage with Clients and Virtual Networking</a:t>
            </a:r>
          </a:p>
        </p:txBody>
      </p:sp>
      <p:sp>
        <p:nvSpPr>
          <p:cNvPr id="8" name="Rectangle 7">
            <a:extLst>
              <a:ext uri="{FF2B5EF4-FFF2-40B4-BE49-F238E27FC236}">
                <a16:creationId xmlns:a16="http://schemas.microsoft.com/office/drawing/2014/main" id="{A3C24CC6-48E4-1A4F-8EE5-ECE4024A1E83}"/>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595384-214C-9744-99B9-8F602C80A771}"/>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4498BF-9516-B74A-B4AC-8FF58677A022}"/>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0E2AF-D323-F046-A497-7E9D3687A1DB}"/>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6B4BCC-4D78-9D4B-B2EF-B63208E2F82F}"/>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FFABDC-7020-5244-89CB-F253934C022F}"/>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975152AE-E6FD-DB49-8E0C-A738712A2A61}"/>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A40413DF-3F8E-1B46-BCA1-DDB36A0E7339}"/>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28780714-0CC0-1F49-9482-B33DB2C398D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B31C7A0C-7FA1-D647-8AC6-2039E85CBB87}"/>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8" name="Graphic 17" descr="Statistics with solid fill">
            <a:extLst>
              <a:ext uri="{FF2B5EF4-FFF2-40B4-BE49-F238E27FC236}">
                <a16:creationId xmlns:a16="http://schemas.microsoft.com/office/drawing/2014/main" id="{4FBD09F3-DC37-6C41-ABF7-C0E17DC97C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1585018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84AB3B-00A8-A843-B703-E9D59296F4AA}"/>
              </a:ext>
            </a:extLst>
          </p:cNvPr>
          <p:cNvSpPr txBox="1"/>
          <p:nvPr/>
        </p:nvSpPr>
        <p:spPr>
          <a:xfrm>
            <a:off x="1047220" y="845323"/>
            <a:ext cx="6798365" cy="3785652"/>
          </a:xfrm>
          <a:prstGeom prst="rect">
            <a:avLst/>
          </a:prstGeom>
          <a:noFill/>
        </p:spPr>
        <p:txBody>
          <a:bodyPr wrap="square" rtlCol="0">
            <a:spAutoFit/>
          </a:bodyPr>
          <a:lstStyle/>
          <a:p>
            <a:r>
              <a:rPr lang="en-US" sz="4000" i="1" dirty="0"/>
              <a:t>Who</a:t>
            </a:r>
            <a:r>
              <a:rPr lang="en-US" sz="4000" dirty="0"/>
              <a:t> is your Target Market? </a:t>
            </a:r>
          </a:p>
          <a:p>
            <a:endParaRPr lang="en-US" sz="4000" dirty="0"/>
          </a:p>
          <a:p>
            <a:r>
              <a:rPr lang="en-US" sz="4000" dirty="0"/>
              <a:t>How do you </a:t>
            </a:r>
            <a:r>
              <a:rPr lang="en-US" sz="4000" i="1" dirty="0"/>
              <a:t>Reach</a:t>
            </a:r>
            <a:r>
              <a:rPr lang="en-US" sz="4000" dirty="0"/>
              <a:t> them?</a:t>
            </a:r>
          </a:p>
          <a:p>
            <a:endParaRPr lang="en-US" sz="4000" dirty="0"/>
          </a:p>
          <a:p>
            <a:r>
              <a:rPr lang="en-US" sz="4000" dirty="0"/>
              <a:t>How do you Reach </a:t>
            </a:r>
            <a:r>
              <a:rPr lang="en-US" sz="4000" i="1" dirty="0"/>
              <a:t>New</a:t>
            </a:r>
            <a:r>
              <a:rPr lang="en-US" sz="4000" dirty="0"/>
              <a:t> Markets?  </a:t>
            </a:r>
          </a:p>
        </p:txBody>
      </p:sp>
      <p:sp>
        <p:nvSpPr>
          <p:cNvPr id="3" name="Rectangle 2">
            <a:extLst>
              <a:ext uri="{FF2B5EF4-FFF2-40B4-BE49-F238E27FC236}">
                <a16:creationId xmlns:a16="http://schemas.microsoft.com/office/drawing/2014/main" id="{F0FD96BE-1814-9340-BCCA-F3B63FBAD3D8}"/>
              </a:ext>
            </a:extLst>
          </p:cNvPr>
          <p:cNvSpPr/>
          <p:nvPr/>
        </p:nvSpPr>
        <p:spPr>
          <a:xfrm>
            <a:off x="8110330" y="1"/>
            <a:ext cx="408167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arget Audience">
            <a:extLst>
              <a:ext uri="{FF2B5EF4-FFF2-40B4-BE49-F238E27FC236}">
                <a16:creationId xmlns:a16="http://schemas.microsoft.com/office/drawing/2014/main" id="{E70881C1-0A63-3A48-A2E1-1CFE8CAA52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10330" y="1729413"/>
            <a:ext cx="4503861" cy="4520113"/>
          </a:xfrm>
          <a:prstGeom prst="rect">
            <a:avLst/>
          </a:prstGeom>
        </p:spPr>
      </p:pic>
      <p:sp>
        <p:nvSpPr>
          <p:cNvPr id="5" name="Rectangle 4">
            <a:extLst>
              <a:ext uri="{FF2B5EF4-FFF2-40B4-BE49-F238E27FC236}">
                <a16:creationId xmlns:a16="http://schemas.microsoft.com/office/drawing/2014/main" id="{36CE6F2E-DBB2-4D45-A9D1-6319BFE59EBB}"/>
              </a:ext>
            </a:extLst>
          </p:cNvPr>
          <p:cNvSpPr/>
          <p:nvPr/>
        </p:nvSpPr>
        <p:spPr>
          <a:xfrm>
            <a:off x="7753350" y="738808"/>
            <a:ext cx="742121" cy="5380383"/>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F81A95-10B7-8341-A9DC-CB4054A27801}"/>
              </a:ext>
            </a:extLst>
          </p:cNvPr>
          <p:cNvSpPr/>
          <p:nvPr/>
        </p:nvSpPr>
        <p:spPr>
          <a:xfrm>
            <a:off x="0" y="0"/>
            <a:ext cx="742121" cy="6858000"/>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B42825-0C0A-F74C-978C-60880737D8D7}"/>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9204BB4C-176F-8D4A-A8E0-21262EC4078B}"/>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C8CA01AC-68AD-844E-9E1F-4F7E5D1114F0}"/>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78495EA6-F6C7-DF46-8BAF-93F4731321E7}"/>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31E95F3F-EA64-1747-BF0D-60EEE7DC51B1}"/>
              </a:ext>
            </a:extLst>
          </p:cNvPr>
          <p:cNvPicPr>
            <a:picLocks noChangeAspect="1"/>
          </p:cNvPicPr>
          <p:nvPr/>
        </p:nvPicPr>
        <p:blipFill>
          <a:blip r:embed="rId5"/>
          <a:stretch>
            <a:fillRect/>
          </a:stretch>
        </p:blipFill>
        <p:spPr>
          <a:xfrm>
            <a:off x="543681" y="6128426"/>
            <a:ext cx="2454860" cy="532659"/>
          </a:xfrm>
          <a:prstGeom prst="rect">
            <a:avLst/>
          </a:prstGeom>
        </p:spPr>
      </p:pic>
      <p:sp>
        <p:nvSpPr>
          <p:cNvPr id="17" name="TextBox 16">
            <a:extLst>
              <a:ext uri="{FF2B5EF4-FFF2-40B4-BE49-F238E27FC236}">
                <a16:creationId xmlns:a16="http://schemas.microsoft.com/office/drawing/2014/main" id="{CCAAB080-DB6E-804F-B67B-F318CDE8EA59}"/>
              </a:ext>
            </a:extLst>
          </p:cNvPr>
          <p:cNvSpPr txBox="1"/>
          <p:nvPr/>
        </p:nvSpPr>
        <p:spPr>
          <a:xfrm>
            <a:off x="991933" y="4952506"/>
            <a:ext cx="6154625" cy="769441"/>
          </a:xfrm>
          <a:prstGeom prst="rect">
            <a:avLst/>
          </a:prstGeom>
          <a:noFill/>
        </p:spPr>
        <p:txBody>
          <a:bodyPr wrap="square" rtlCol="0">
            <a:spAutoFit/>
          </a:bodyPr>
          <a:lstStyle/>
          <a:p>
            <a:r>
              <a:rPr lang="en-US" sz="2200" b="1" i="1" dirty="0"/>
              <a:t>Market Segmentation </a:t>
            </a:r>
            <a:r>
              <a:rPr lang="en-US" sz="2200" dirty="0"/>
              <a:t>– Dividing a target market into smaller, more defined categories. </a:t>
            </a:r>
          </a:p>
        </p:txBody>
      </p:sp>
    </p:spTree>
    <p:extLst>
      <p:ext uri="{BB962C8B-B14F-4D97-AF65-F5344CB8AC3E}">
        <p14:creationId xmlns:p14="http://schemas.microsoft.com/office/powerpoint/2010/main" val="4279604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51A5EB-8CB1-514E-90EB-81359229FB53}"/>
              </a:ext>
            </a:extLst>
          </p:cNvPr>
          <p:cNvSpPr txBox="1"/>
          <p:nvPr/>
        </p:nvSpPr>
        <p:spPr>
          <a:xfrm>
            <a:off x="826339" y="349911"/>
            <a:ext cx="5957712" cy="2492990"/>
          </a:xfrm>
          <a:prstGeom prst="rect">
            <a:avLst/>
          </a:prstGeom>
          <a:noFill/>
        </p:spPr>
        <p:txBody>
          <a:bodyPr wrap="square" rtlCol="0">
            <a:spAutoFit/>
          </a:bodyPr>
          <a:lstStyle/>
          <a:p>
            <a:r>
              <a:rPr lang="en-US" sz="3600" dirty="0"/>
              <a:t>Find Relationships that will Benefit You and Your Business.</a:t>
            </a:r>
          </a:p>
          <a:p>
            <a:endParaRPr lang="en-US" sz="3600" dirty="0"/>
          </a:p>
          <a:p>
            <a:r>
              <a:rPr lang="en-US" sz="3600" dirty="0"/>
              <a:t> </a:t>
            </a:r>
            <a:r>
              <a:rPr lang="en-US" sz="4800" i="1" dirty="0"/>
              <a:t>List 20 of them</a:t>
            </a:r>
            <a:r>
              <a:rPr lang="en-US" sz="3600" dirty="0"/>
              <a:t>.</a:t>
            </a:r>
          </a:p>
        </p:txBody>
      </p:sp>
      <p:sp>
        <p:nvSpPr>
          <p:cNvPr id="4" name="Rectangle 3">
            <a:extLst>
              <a:ext uri="{FF2B5EF4-FFF2-40B4-BE49-F238E27FC236}">
                <a16:creationId xmlns:a16="http://schemas.microsoft.com/office/drawing/2014/main" id="{7E95BBA2-D5C6-AF43-9AF4-6D3CB4D51080}"/>
              </a:ext>
            </a:extLst>
          </p:cNvPr>
          <p:cNvSpPr/>
          <p:nvPr/>
        </p:nvSpPr>
        <p:spPr>
          <a:xfrm>
            <a:off x="7262649" y="-87656"/>
            <a:ext cx="4929352" cy="7061145"/>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97AE9CE-6B06-1F46-98F6-719B5DB4E6E2}"/>
              </a:ext>
            </a:extLst>
          </p:cNvPr>
          <p:cNvSpPr txBox="1"/>
          <p:nvPr/>
        </p:nvSpPr>
        <p:spPr>
          <a:xfrm>
            <a:off x="905550" y="2842901"/>
            <a:ext cx="5663422" cy="3046988"/>
          </a:xfrm>
          <a:prstGeom prst="rect">
            <a:avLst/>
          </a:prstGeom>
          <a:noFill/>
        </p:spPr>
        <p:txBody>
          <a:bodyPr wrap="square" rtlCol="0">
            <a:spAutoFit/>
          </a:bodyPr>
          <a:lstStyle/>
          <a:p>
            <a:r>
              <a:rPr lang="en-US" sz="2400" dirty="0"/>
              <a:t>Examples depend on your business:</a:t>
            </a:r>
          </a:p>
          <a:p>
            <a:endParaRPr lang="en-US" sz="2400" dirty="0"/>
          </a:p>
          <a:p>
            <a:pPr marL="285750" indent="-285750">
              <a:buFont typeface="Arial" panose="020B0604020202020204" pitchFamily="34" charset="0"/>
              <a:buChar char="•"/>
            </a:pPr>
            <a:r>
              <a:rPr lang="en-US" sz="2400" dirty="0"/>
              <a:t>Financial Advisors</a:t>
            </a:r>
          </a:p>
          <a:p>
            <a:pPr marL="285750" indent="-285750">
              <a:buFont typeface="Arial" panose="020B0604020202020204" pitchFamily="34" charset="0"/>
              <a:buChar char="•"/>
            </a:pPr>
            <a:r>
              <a:rPr lang="en-US" sz="2400" dirty="0"/>
              <a:t>Other Attorneys</a:t>
            </a:r>
          </a:p>
          <a:p>
            <a:pPr marL="285750" indent="-285750">
              <a:buFont typeface="Arial" panose="020B0604020202020204" pitchFamily="34" charset="0"/>
              <a:buChar char="•"/>
            </a:pPr>
            <a:r>
              <a:rPr lang="en-US" sz="2400" dirty="0"/>
              <a:t>Insurance Companies</a:t>
            </a:r>
          </a:p>
          <a:p>
            <a:pPr marL="285750" indent="-285750">
              <a:buFont typeface="Arial" panose="020B0604020202020204" pitchFamily="34" charset="0"/>
              <a:buChar char="•"/>
            </a:pPr>
            <a:r>
              <a:rPr lang="en-US" sz="2400" dirty="0"/>
              <a:t>Accountants</a:t>
            </a:r>
          </a:p>
          <a:p>
            <a:pPr marL="285750" indent="-285750">
              <a:buFont typeface="Arial" panose="020B0604020202020204" pitchFamily="34" charset="0"/>
              <a:buChar char="•"/>
            </a:pPr>
            <a:endParaRPr lang="en-US" sz="2400" dirty="0"/>
          </a:p>
          <a:p>
            <a:r>
              <a:rPr lang="en-US" sz="2400" b="1" i="1" dirty="0"/>
              <a:t>Tip: </a:t>
            </a:r>
            <a:r>
              <a:rPr lang="en-US" sz="2400" i="1" dirty="0"/>
              <a:t>Use </a:t>
            </a:r>
            <a:r>
              <a:rPr lang="en-US" sz="2400" i="1" dirty="0" err="1"/>
              <a:t>Linkedin</a:t>
            </a:r>
            <a:r>
              <a:rPr lang="en-US" sz="2400" i="1" dirty="0"/>
              <a:t> to find more!</a:t>
            </a:r>
          </a:p>
        </p:txBody>
      </p:sp>
      <p:sp>
        <p:nvSpPr>
          <p:cNvPr id="10" name="TextBox 9">
            <a:extLst>
              <a:ext uri="{FF2B5EF4-FFF2-40B4-BE49-F238E27FC236}">
                <a16:creationId xmlns:a16="http://schemas.microsoft.com/office/drawing/2014/main" id="{2CBE83D7-4018-DC4F-A756-FB0643B485B3}"/>
              </a:ext>
            </a:extLst>
          </p:cNvPr>
          <p:cNvSpPr txBox="1"/>
          <p:nvPr/>
        </p:nvSpPr>
        <p:spPr>
          <a:xfrm>
            <a:off x="8086649" y="1104490"/>
            <a:ext cx="5957712" cy="584775"/>
          </a:xfrm>
          <a:prstGeom prst="rect">
            <a:avLst/>
          </a:prstGeom>
          <a:noFill/>
        </p:spPr>
        <p:txBody>
          <a:bodyPr wrap="square" rtlCol="0">
            <a:spAutoFit/>
          </a:bodyPr>
          <a:lstStyle/>
          <a:p>
            <a:r>
              <a:rPr lang="en-US" sz="3200" b="1" dirty="0">
                <a:solidFill>
                  <a:schemeClr val="bg1"/>
                </a:solidFill>
              </a:rPr>
              <a:t>TOP 20 LIST</a:t>
            </a:r>
          </a:p>
        </p:txBody>
      </p:sp>
      <p:pic>
        <p:nvPicPr>
          <p:cNvPr id="8" name="Picture 7" descr="A picture containing person, person&#10;&#10;Description automatically generated">
            <a:extLst>
              <a:ext uri="{FF2B5EF4-FFF2-40B4-BE49-F238E27FC236}">
                <a16:creationId xmlns:a16="http://schemas.microsoft.com/office/drawing/2014/main" id="{CB1AF160-9412-904D-8488-8EC0738600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50539" y="2461272"/>
            <a:ext cx="4936207" cy="3292237"/>
          </a:xfrm>
          <a:prstGeom prst="rect">
            <a:avLst/>
          </a:prstGeom>
        </p:spPr>
      </p:pic>
      <p:sp>
        <p:nvSpPr>
          <p:cNvPr id="15" name="Rectangle 14">
            <a:extLst>
              <a:ext uri="{FF2B5EF4-FFF2-40B4-BE49-F238E27FC236}">
                <a16:creationId xmlns:a16="http://schemas.microsoft.com/office/drawing/2014/main" id="{722E7D17-802B-E643-A916-6C8138F2E606}"/>
              </a:ext>
            </a:extLst>
          </p:cNvPr>
          <p:cNvSpPr/>
          <p:nvPr/>
        </p:nvSpPr>
        <p:spPr>
          <a:xfrm>
            <a:off x="6796161" y="2138766"/>
            <a:ext cx="490828" cy="4039296"/>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92063F-CB8D-3646-B140-B1522B8D6C2F}"/>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12715333-1C8F-5D41-9B1E-8C315BCC2AD0}"/>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8" name="Rectangle 17">
            <a:extLst>
              <a:ext uri="{FF2B5EF4-FFF2-40B4-BE49-F238E27FC236}">
                <a16:creationId xmlns:a16="http://schemas.microsoft.com/office/drawing/2014/main" id="{B5CDFA46-E54D-8149-8B79-F25753D0B42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9" name="Rectangle 18">
            <a:extLst>
              <a:ext uri="{FF2B5EF4-FFF2-40B4-BE49-F238E27FC236}">
                <a16:creationId xmlns:a16="http://schemas.microsoft.com/office/drawing/2014/main" id="{F4C3E3E9-042B-0442-B920-92F59EC56D28}"/>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4" name="Picture 23" descr="A picture containing text, sign&#10;&#10;Description automatically generated">
            <a:extLst>
              <a:ext uri="{FF2B5EF4-FFF2-40B4-BE49-F238E27FC236}">
                <a16:creationId xmlns:a16="http://schemas.microsoft.com/office/drawing/2014/main" id="{1139A466-EFB2-8B4C-B4A2-F74410E2F617}"/>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25463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643529-6289-D446-8FC6-CAD6A6239E08}"/>
              </a:ext>
            </a:extLst>
          </p:cNvPr>
          <p:cNvSpPr/>
          <p:nvPr/>
        </p:nvSpPr>
        <p:spPr>
          <a:xfrm>
            <a:off x="1" y="0"/>
            <a:ext cx="4962620" cy="6536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using a computer&#10;&#10;Description automatically generated">
            <a:extLst>
              <a:ext uri="{FF2B5EF4-FFF2-40B4-BE49-F238E27FC236}">
                <a16:creationId xmlns:a16="http://schemas.microsoft.com/office/drawing/2014/main" id="{C0F5392D-AE5E-AA4C-BE12-F1AB9169AA8D}"/>
              </a:ext>
            </a:extLst>
          </p:cNvPr>
          <p:cNvPicPr>
            <a:picLocks noChangeAspect="1"/>
          </p:cNvPicPr>
          <p:nvPr/>
        </p:nvPicPr>
        <p:blipFill>
          <a:blip r:embed="rId2"/>
          <a:stretch>
            <a:fillRect/>
          </a:stretch>
        </p:blipFill>
        <p:spPr>
          <a:xfrm>
            <a:off x="0" y="0"/>
            <a:ext cx="4571553" cy="6858000"/>
          </a:xfrm>
          <a:prstGeom prst="rect">
            <a:avLst/>
          </a:prstGeom>
        </p:spPr>
      </p:pic>
      <p:sp>
        <p:nvSpPr>
          <p:cNvPr id="12" name="Rectangle 11">
            <a:extLst>
              <a:ext uri="{FF2B5EF4-FFF2-40B4-BE49-F238E27FC236}">
                <a16:creationId xmlns:a16="http://schemas.microsoft.com/office/drawing/2014/main" id="{2FC6EE55-0AB4-7748-9A25-90F7B9015BA9}"/>
              </a:ext>
            </a:extLst>
          </p:cNvPr>
          <p:cNvSpPr/>
          <p:nvPr/>
        </p:nvSpPr>
        <p:spPr>
          <a:xfrm rot="5400000">
            <a:off x="2982888" y="3009744"/>
            <a:ext cx="4282966" cy="323505"/>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E53080-E37F-D44B-B728-F8D9156062A1}"/>
              </a:ext>
            </a:extLst>
          </p:cNvPr>
          <p:cNvSpPr txBox="1"/>
          <p:nvPr/>
        </p:nvSpPr>
        <p:spPr>
          <a:xfrm>
            <a:off x="6095999" y="785640"/>
            <a:ext cx="5444359" cy="707886"/>
          </a:xfrm>
          <a:prstGeom prst="rect">
            <a:avLst/>
          </a:prstGeom>
          <a:noFill/>
        </p:spPr>
        <p:txBody>
          <a:bodyPr wrap="square" rtlCol="0">
            <a:spAutoFit/>
          </a:bodyPr>
          <a:lstStyle/>
          <a:p>
            <a:r>
              <a:rPr lang="en-US" sz="4000" b="1" dirty="0"/>
              <a:t>Overview</a:t>
            </a:r>
          </a:p>
        </p:txBody>
      </p:sp>
      <p:sp>
        <p:nvSpPr>
          <p:cNvPr id="3" name="TextBox 2">
            <a:extLst>
              <a:ext uri="{FF2B5EF4-FFF2-40B4-BE49-F238E27FC236}">
                <a16:creationId xmlns:a16="http://schemas.microsoft.com/office/drawing/2014/main" id="{E7CC4E6E-2D1A-964D-B2BD-169870A878F4}"/>
              </a:ext>
            </a:extLst>
          </p:cNvPr>
          <p:cNvSpPr txBox="1"/>
          <p:nvPr/>
        </p:nvSpPr>
        <p:spPr>
          <a:xfrm>
            <a:off x="6181513" y="1427378"/>
            <a:ext cx="5444359" cy="4847481"/>
          </a:xfrm>
          <a:prstGeom prst="rect">
            <a:avLst/>
          </a:prstGeom>
          <a:noFill/>
        </p:spPr>
        <p:txBody>
          <a:bodyPr wrap="square" rtlCol="0">
            <a:spAutoFit/>
          </a:bodyPr>
          <a:lstStyle/>
          <a:p>
            <a:pPr marL="342900" indent="-342900">
              <a:buFont typeface="Arial" panose="020B0604020202020204" pitchFamily="34" charset="0"/>
              <a:buChar char="•"/>
            </a:pPr>
            <a:r>
              <a:rPr lang="en-US" sz="2300" dirty="0"/>
              <a:t>Mindset: Right Now</a:t>
            </a:r>
          </a:p>
          <a:p>
            <a:pPr marL="342900" indent="-342900">
              <a:buFont typeface="Arial" panose="020B0604020202020204" pitchFamily="34" charset="0"/>
              <a:buChar char="•"/>
            </a:pPr>
            <a:r>
              <a:rPr lang="en-US" sz="2300" dirty="0"/>
              <a:t>The 5 Key Law Firm System Wide KPI’s</a:t>
            </a:r>
          </a:p>
          <a:p>
            <a:pPr lvl="1"/>
            <a:r>
              <a:rPr lang="en-US" i="1" dirty="0"/>
              <a:t>Marketing, Client Engagement, Finances, Employee Productivity, Innovation &amp; Technology</a:t>
            </a:r>
            <a:endParaRPr lang="en-US" sz="2400" i="1" dirty="0"/>
          </a:p>
          <a:p>
            <a:pPr marL="342900" indent="-342900">
              <a:buFont typeface="Arial" panose="020B0604020202020204" pitchFamily="34" charset="0"/>
              <a:buChar char="•"/>
            </a:pPr>
            <a:r>
              <a:rPr lang="en-US" sz="2300" dirty="0"/>
              <a:t>Evaluate &amp; Adjust KPI’s for Success</a:t>
            </a:r>
          </a:p>
          <a:p>
            <a:pPr marL="342900" indent="-342900">
              <a:buFont typeface="Arial" panose="020B0604020202020204" pitchFamily="34" charset="0"/>
              <a:buChar char="•"/>
            </a:pPr>
            <a:r>
              <a:rPr lang="en-US" sz="2300" dirty="0"/>
              <a:t>New Ways to Monitor and Increase your Team’s Productivity</a:t>
            </a:r>
          </a:p>
          <a:p>
            <a:pPr marL="342900" indent="-342900">
              <a:buFont typeface="Arial" panose="020B0604020202020204" pitchFamily="34" charset="0"/>
              <a:buChar char="•"/>
            </a:pPr>
            <a:r>
              <a:rPr lang="en-US" sz="2300" dirty="0"/>
              <a:t>Opportunities that COVID and Virtual Work Environment have created for Expansion</a:t>
            </a:r>
          </a:p>
          <a:p>
            <a:pPr marL="342900" indent="-342900">
              <a:buFont typeface="Arial" panose="020B0604020202020204" pitchFamily="34" charset="0"/>
              <a:buChar char="•"/>
            </a:pPr>
            <a:r>
              <a:rPr lang="en-US" sz="2300" dirty="0"/>
              <a:t>How to Keep and Maintain Talent</a:t>
            </a:r>
          </a:p>
          <a:p>
            <a:pPr marL="342900" indent="-342900">
              <a:buFont typeface="Arial" panose="020B0604020202020204" pitchFamily="34" charset="0"/>
              <a:buChar char="•"/>
            </a:pPr>
            <a:r>
              <a:rPr lang="en-US" sz="2300" dirty="0"/>
              <a:t>New Ways to Engage with Clients and Virtual Networking</a:t>
            </a:r>
          </a:p>
          <a:p>
            <a:pPr marL="342900" indent="-342900">
              <a:buFont typeface="+mj-lt"/>
              <a:buAutoNum type="arabicPeriod"/>
            </a:pPr>
            <a:endParaRPr lang="en-US" dirty="0"/>
          </a:p>
        </p:txBody>
      </p:sp>
      <p:sp>
        <p:nvSpPr>
          <p:cNvPr id="14" name="Rectangle 13">
            <a:extLst>
              <a:ext uri="{FF2B5EF4-FFF2-40B4-BE49-F238E27FC236}">
                <a16:creationId xmlns:a16="http://schemas.microsoft.com/office/drawing/2014/main" id="{93F65330-A27B-3640-9E98-542063890BEB}"/>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25AFA607-BABF-2B43-984D-A54FA4D77482}"/>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6" name="Rectangle 15">
            <a:extLst>
              <a:ext uri="{FF2B5EF4-FFF2-40B4-BE49-F238E27FC236}">
                <a16:creationId xmlns:a16="http://schemas.microsoft.com/office/drawing/2014/main" id="{3DECDECA-8DF2-6641-AC00-FFC2ECC0A68B}"/>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7" name="Rectangle 16">
            <a:extLst>
              <a:ext uri="{FF2B5EF4-FFF2-40B4-BE49-F238E27FC236}">
                <a16:creationId xmlns:a16="http://schemas.microsoft.com/office/drawing/2014/main" id="{2B71A4F3-9C76-3A43-9220-F22AFBE97ED8}"/>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8" name="Picture 17" descr="A picture containing text, sign&#10;&#10;Description automatically generated">
            <a:extLst>
              <a:ext uri="{FF2B5EF4-FFF2-40B4-BE49-F238E27FC236}">
                <a16:creationId xmlns:a16="http://schemas.microsoft.com/office/drawing/2014/main" id="{99AE802C-5C73-1044-AA67-BD0AA182B889}"/>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738405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DADCCE-23D6-8646-996E-A764CD772AF8}"/>
              </a:ext>
            </a:extLst>
          </p:cNvPr>
          <p:cNvSpPr txBox="1"/>
          <p:nvPr/>
        </p:nvSpPr>
        <p:spPr>
          <a:xfrm>
            <a:off x="1740074" y="777766"/>
            <a:ext cx="9112469" cy="923330"/>
          </a:xfrm>
          <a:prstGeom prst="rect">
            <a:avLst/>
          </a:prstGeom>
          <a:noFill/>
        </p:spPr>
        <p:txBody>
          <a:bodyPr wrap="square" rtlCol="0">
            <a:spAutoFit/>
          </a:bodyPr>
          <a:lstStyle/>
          <a:p>
            <a:r>
              <a:rPr lang="en-US" sz="5400" dirty="0"/>
              <a:t>Analyze your </a:t>
            </a:r>
            <a:r>
              <a:rPr lang="en-US" sz="5400" b="1" dirty="0">
                <a:solidFill>
                  <a:srgbClr val="941651"/>
                </a:solidFill>
              </a:rPr>
              <a:t>Current Market</a:t>
            </a:r>
            <a:r>
              <a:rPr lang="en-US" sz="5400" dirty="0"/>
              <a:t>. </a:t>
            </a:r>
          </a:p>
        </p:txBody>
      </p:sp>
      <p:sp>
        <p:nvSpPr>
          <p:cNvPr id="9" name="TextBox 8">
            <a:extLst>
              <a:ext uri="{FF2B5EF4-FFF2-40B4-BE49-F238E27FC236}">
                <a16:creationId xmlns:a16="http://schemas.microsoft.com/office/drawing/2014/main" id="{659E714C-EB3E-AB4D-B296-5366B4D71360}"/>
              </a:ext>
            </a:extLst>
          </p:cNvPr>
          <p:cNvSpPr txBox="1"/>
          <p:nvPr/>
        </p:nvSpPr>
        <p:spPr>
          <a:xfrm>
            <a:off x="3062489" y="2296596"/>
            <a:ext cx="8303172" cy="2246769"/>
          </a:xfrm>
          <a:prstGeom prst="rect">
            <a:avLst/>
          </a:prstGeom>
          <a:noFill/>
        </p:spPr>
        <p:txBody>
          <a:bodyPr wrap="square" rtlCol="0">
            <a:spAutoFit/>
          </a:bodyPr>
          <a:lstStyle/>
          <a:p>
            <a:r>
              <a:rPr lang="en-US" sz="2800" dirty="0"/>
              <a:t>What do you do that keeps people </a:t>
            </a:r>
            <a:r>
              <a:rPr lang="en-US" sz="2800" b="1" dirty="0"/>
              <a:t>engaged</a:t>
            </a:r>
            <a:r>
              <a:rPr lang="en-US" sz="2800" dirty="0"/>
              <a:t>? </a:t>
            </a:r>
          </a:p>
          <a:p>
            <a:endParaRPr lang="en-US" sz="2800" dirty="0"/>
          </a:p>
          <a:p>
            <a:r>
              <a:rPr lang="en-US" sz="2800" dirty="0"/>
              <a:t>How are you </a:t>
            </a:r>
            <a:r>
              <a:rPr lang="en-US" sz="2800" b="1" dirty="0"/>
              <a:t>unique</a:t>
            </a:r>
            <a:r>
              <a:rPr lang="en-US" sz="2800" dirty="0"/>
              <a:t>? </a:t>
            </a:r>
          </a:p>
          <a:p>
            <a:endParaRPr lang="en-US" sz="2800" dirty="0"/>
          </a:p>
          <a:p>
            <a:r>
              <a:rPr lang="en-US" sz="2800" dirty="0"/>
              <a:t>What are you doing to </a:t>
            </a:r>
            <a:r>
              <a:rPr lang="en-US" sz="2800" b="1" dirty="0"/>
              <a:t>maintain</a:t>
            </a:r>
            <a:r>
              <a:rPr lang="en-US" sz="2800" dirty="0"/>
              <a:t> those relationships? </a:t>
            </a:r>
          </a:p>
        </p:txBody>
      </p:sp>
      <p:pic>
        <p:nvPicPr>
          <p:cNvPr id="11" name="Graphic 10" descr="Bullseye">
            <a:extLst>
              <a:ext uri="{FF2B5EF4-FFF2-40B4-BE49-F238E27FC236}">
                <a16:creationId xmlns:a16="http://schemas.microsoft.com/office/drawing/2014/main" id="{A845A8AA-C258-0243-A004-BFB086AFE3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0074" y="2204868"/>
            <a:ext cx="770931" cy="770931"/>
          </a:xfrm>
          <a:prstGeom prst="rect">
            <a:avLst/>
          </a:prstGeom>
        </p:spPr>
      </p:pic>
      <p:pic>
        <p:nvPicPr>
          <p:cNvPr id="13" name="Graphic 12" descr="Bullseye">
            <a:extLst>
              <a:ext uri="{FF2B5EF4-FFF2-40B4-BE49-F238E27FC236}">
                <a16:creationId xmlns:a16="http://schemas.microsoft.com/office/drawing/2014/main" id="{8F7DE88A-4D78-A94D-A859-21D702AFDF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0074" y="3034516"/>
            <a:ext cx="770931" cy="770931"/>
          </a:xfrm>
          <a:prstGeom prst="rect">
            <a:avLst/>
          </a:prstGeom>
        </p:spPr>
      </p:pic>
      <p:pic>
        <p:nvPicPr>
          <p:cNvPr id="14" name="Graphic 13" descr="Bullseye">
            <a:extLst>
              <a:ext uri="{FF2B5EF4-FFF2-40B4-BE49-F238E27FC236}">
                <a16:creationId xmlns:a16="http://schemas.microsoft.com/office/drawing/2014/main" id="{BF5E20CC-5FCA-1F4A-BDB7-7ECA25601A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0074" y="3874585"/>
            <a:ext cx="770931" cy="770931"/>
          </a:xfrm>
          <a:prstGeom prst="rect">
            <a:avLst/>
          </a:prstGeom>
        </p:spPr>
      </p:pic>
      <p:pic>
        <p:nvPicPr>
          <p:cNvPr id="12" name="Picture 11" descr="Logo&#10;&#10;Description automatically generated">
            <a:extLst>
              <a:ext uri="{FF2B5EF4-FFF2-40B4-BE49-F238E27FC236}">
                <a16:creationId xmlns:a16="http://schemas.microsoft.com/office/drawing/2014/main" id="{9FC8942A-1342-494C-A12A-B6D524C73F54}"/>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15" name="Rectangle 14">
            <a:extLst>
              <a:ext uri="{FF2B5EF4-FFF2-40B4-BE49-F238E27FC236}">
                <a16:creationId xmlns:a16="http://schemas.microsoft.com/office/drawing/2014/main" id="{A165B43E-FFC5-C446-8592-EFA6AC841E5D}"/>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6" name="Rectangle 15">
            <a:extLst>
              <a:ext uri="{FF2B5EF4-FFF2-40B4-BE49-F238E27FC236}">
                <a16:creationId xmlns:a16="http://schemas.microsoft.com/office/drawing/2014/main" id="{49CA5BE3-7F8F-4E4B-BA4A-2A4CDFD12265}"/>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7" name="Picture 16" descr="A picture containing text, sign&#10;&#10;Description automatically generated">
            <a:extLst>
              <a:ext uri="{FF2B5EF4-FFF2-40B4-BE49-F238E27FC236}">
                <a16:creationId xmlns:a16="http://schemas.microsoft.com/office/drawing/2014/main" id="{4B7B5A46-CE95-4D49-AC3C-A037E8E87AFF}"/>
              </a:ext>
            </a:extLst>
          </p:cNvPr>
          <p:cNvPicPr>
            <a:picLocks noChangeAspect="1"/>
          </p:cNvPicPr>
          <p:nvPr/>
        </p:nvPicPr>
        <p:blipFill>
          <a:blip r:embed="rId5"/>
          <a:stretch>
            <a:fillRect/>
          </a:stretch>
        </p:blipFill>
        <p:spPr>
          <a:xfrm>
            <a:off x="543681" y="6128426"/>
            <a:ext cx="2454860" cy="532659"/>
          </a:xfrm>
          <a:prstGeom prst="rect">
            <a:avLst/>
          </a:prstGeom>
        </p:spPr>
      </p:pic>
      <p:sp>
        <p:nvSpPr>
          <p:cNvPr id="18" name="TextBox 17">
            <a:extLst>
              <a:ext uri="{FF2B5EF4-FFF2-40B4-BE49-F238E27FC236}">
                <a16:creationId xmlns:a16="http://schemas.microsoft.com/office/drawing/2014/main" id="{049CC9B2-ED5E-C248-84B1-18EE12DAC109}"/>
              </a:ext>
            </a:extLst>
          </p:cNvPr>
          <p:cNvSpPr txBox="1"/>
          <p:nvPr/>
        </p:nvSpPr>
        <p:spPr>
          <a:xfrm>
            <a:off x="738608" y="5057982"/>
            <a:ext cx="11115400" cy="784830"/>
          </a:xfrm>
          <a:prstGeom prst="rect">
            <a:avLst/>
          </a:prstGeom>
          <a:noFill/>
        </p:spPr>
        <p:txBody>
          <a:bodyPr wrap="square" rtlCol="0">
            <a:spAutoFit/>
          </a:bodyPr>
          <a:lstStyle/>
          <a:p>
            <a:r>
              <a:rPr lang="en-US" sz="4500" b="1" dirty="0">
                <a:solidFill>
                  <a:schemeClr val="bg2">
                    <a:lumMod val="25000"/>
                  </a:schemeClr>
                </a:solidFill>
              </a:rPr>
              <a:t>THEN </a:t>
            </a:r>
            <a:r>
              <a:rPr lang="en-US" sz="4500" dirty="0">
                <a:solidFill>
                  <a:schemeClr val="bg2">
                    <a:lumMod val="25000"/>
                  </a:schemeClr>
                </a:solidFill>
              </a:rPr>
              <a:t>Speak Directly </a:t>
            </a:r>
            <a:r>
              <a:rPr lang="en-US" sz="4500" dirty="0"/>
              <a:t>to your Desired Market. </a:t>
            </a:r>
          </a:p>
        </p:txBody>
      </p:sp>
    </p:spTree>
    <p:extLst>
      <p:ext uri="{BB962C8B-B14F-4D97-AF65-F5344CB8AC3E}">
        <p14:creationId xmlns:p14="http://schemas.microsoft.com/office/powerpoint/2010/main" val="3231358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Callout 12">
            <a:extLst>
              <a:ext uri="{FF2B5EF4-FFF2-40B4-BE49-F238E27FC236}">
                <a16:creationId xmlns:a16="http://schemas.microsoft.com/office/drawing/2014/main" id="{586664B7-5FB7-8C44-A8F6-FB593F5A49EE}"/>
              </a:ext>
            </a:extLst>
          </p:cNvPr>
          <p:cNvSpPr/>
          <p:nvPr/>
        </p:nvSpPr>
        <p:spPr>
          <a:xfrm flipH="1">
            <a:off x="-1140517" y="1939715"/>
            <a:ext cx="3945418" cy="2067465"/>
          </a:xfrm>
          <a:prstGeom prst="wedgeEllipseCallout">
            <a:avLst/>
          </a:prstGeom>
          <a:solidFill>
            <a:srgbClr val="941651">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Callout 13">
            <a:extLst>
              <a:ext uri="{FF2B5EF4-FFF2-40B4-BE49-F238E27FC236}">
                <a16:creationId xmlns:a16="http://schemas.microsoft.com/office/drawing/2014/main" id="{4B269418-24F1-A54D-B7CF-FF73FDCF7C45}"/>
              </a:ext>
            </a:extLst>
          </p:cNvPr>
          <p:cNvSpPr/>
          <p:nvPr/>
        </p:nvSpPr>
        <p:spPr>
          <a:xfrm flipH="1">
            <a:off x="-946877" y="4739172"/>
            <a:ext cx="3945418" cy="2067465"/>
          </a:xfrm>
          <a:prstGeom prst="wedgeEllipseCallout">
            <a:avLst/>
          </a:prstGeom>
          <a:solidFill>
            <a:schemeClr val="bg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Callout 14">
            <a:extLst>
              <a:ext uri="{FF2B5EF4-FFF2-40B4-BE49-F238E27FC236}">
                <a16:creationId xmlns:a16="http://schemas.microsoft.com/office/drawing/2014/main" id="{86F1FA49-D5EB-C74D-B5BA-9E31385BE3FC}"/>
              </a:ext>
            </a:extLst>
          </p:cNvPr>
          <p:cNvSpPr/>
          <p:nvPr/>
        </p:nvSpPr>
        <p:spPr>
          <a:xfrm flipH="1">
            <a:off x="-1140517" y="-585183"/>
            <a:ext cx="3945418" cy="2067465"/>
          </a:xfrm>
          <a:prstGeom prst="wedgeEllipseCallout">
            <a:avLst/>
          </a:prstGeom>
          <a:solidFill>
            <a:schemeClr val="bg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creen Shot 2016-10-26 at 10.15.51 PM.png">
            <a:extLst>
              <a:ext uri="{FF2B5EF4-FFF2-40B4-BE49-F238E27FC236}">
                <a16:creationId xmlns:a16="http://schemas.microsoft.com/office/drawing/2014/main" id="{451C78A6-2363-5E40-9BC3-40EF77B723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17378" y="0"/>
            <a:ext cx="5574622" cy="6526060"/>
          </a:xfrm>
          <a:prstGeom prst="rect">
            <a:avLst/>
          </a:prstGeom>
        </p:spPr>
      </p:pic>
      <p:sp>
        <p:nvSpPr>
          <p:cNvPr id="3" name="TextBox 2">
            <a:extLst>
              <a:ext uri="{FF2B5EF4-FFF2-40B4-BE49-F238E27FC236}">
                <a16:creationId xmlns:a16="http://schemas.microsoft.com/office/drawing/2014/main" id="{3C1DFF58-C31C-214B-88FF-81EE54E9A54B}"/>
              </a:ext>
            </a:extLst>
          </p:cNvPr>
          <p:cNvSpPr txBox="1"/>
          <p:nvPr/>
        </p:nvSpPr>
        <p:spPr>
          <a:xfrm>
            <a:off x="1114816" y="651353"/>
            <a:ext cx="4471792" cy="584775"/>
          </a:xfrm>
          <a:prstGeom prst="rect">
            <a:avLst/>
          </a:prstGeom>
          <a:noFill/>
        </p:spPr>
        <p:txBody>
          <a:bodyPr wrap="square" rtlCol="0">
            <a:spAutoFit/>
          </a:bodyPr>
          <a:lstStyle/>
          <a:p>
            <a:r>
              <a:rPr lang="en-US" sz="3200" b="1" dirty="0"/>
              <a:t>Email Marketing Strategy</a:t>
            </a:r>
          </a:p>
        </p:txBody>
      </p:sp>
      <p:sp>
        <p:nvSpPr>
          <p:cNvPr id="4" name="Shape 315">
            <a:extLst>
              <a:ext uri="{FF2B5EF4-FFF2-40B4-BE49-F238E27FC236}">
                <a16:creationId xmlns:a16="http://schemas.microsoft.com/office/drawing/2014/main" id="{AB3E2F1F-F4D6-3C4A-B3F7-921C0226BE02}"/>
              </a:ext>
            </a:extLst>
          </p:cNvPr>
          <p:cNvSpPr txBox="1">
            <a:spLocks/>
          </p:cNvSpPr>
          <p:nvPr/>
        </p:nvSpPr>
        <p:spPr>
          <a:xfrm>
            <a:off x="1114816" y="2502323"/>
            <a:ext cx="7881284" cy="2529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Easy tools for keeping track of your lists</a:t>
            </a:r>
          </a:p>
          <a:p>
            <a:r>
              <a:rPr lang="en-US" dirty="0"/>
              <a:t>Make email campaigns look professional</a:t>
            </a:r>
          </a:p>
          <a:p>
            <a:r>
              <a:rPr lang="en-US" dirty="0"/>
              <a:t>Track your open and click rates easily</a:t>
            </a:r>
          </a:p>
        </p:txBody>
      </p:sp>
      <p:sp>
        <p:nvSpPr>
          <p:cNvPr id="21" name="Rectangle 20">
            <a:extLst>
              <a:ext uri="{FF2B5EF4-FFF2-40B4-BE49-F238E27FC236}">
                <a16:creationId xmlns:a16="http://schemas.microsoft.com/office/drawing/2014/main" id="{B1ED0526-AAD6-924E-98BB-85B60F2B72B5}"/>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Logo&#10;&#10;Description automatically generated">
            <a:extLst>
              <a:ext uri="{FF2B5EF4-FFF2-40B4-BE49-F238E27FC236}">
                <a16:creationId xmlns:a16="http://schemas.microsoft.com/office/drawing/2014/main" id="{57898FFC-69F0-2A4A-BE6F-FEFBE43AADDB}"/>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3" name="Rectangle 22">
            <a:extLst>
              <a:ext uri="{FF2B5EF4-FFF2-40B4-BE49-F238E27FC236}">
                <a16:creationId xmlns:a16="http://schemas.microsoft.com/office/drawing/2014/main" id="{5BF24291-0F42-184D-922D-7948996D26EC}"/>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4" name="Rectangle 23">
            <a:extLst>
              <a:ext uri="{FF2B5EF4-FFF2-40B4-BE49-F238E27FC236}">
                <a16:creationId xmlns:a16="http://schemas.microsoft.com/office/drawing/2014/main" id="{5D7A11F6-2373-044A-A043-0A5501E16F10}"/>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5" name="Picture 24" descr="A picture containing text, sign&#10;&#10;Description automatically generated">
            <a:extLst>
              <a:ext uri="{FF2B5EF4-FFF2-40B4-BE49-F238E27FC236}">
                <a16:creationId xmlns:a16="http://schemas.microsoft.com/office/drawing/2014/main" id="{5CBC8012-3E8C-314D-A6D8-7AB3D4533DDD}"/>
              </a:ext>
            </a:extLst>
          </p:cNvPr>
          <p:cNvPicPr>
            <a:picLocks noChangeAspect="1"/>
          </p:cNvPicPr>
          <p:nvPr/>
        </p:nvPicPr>
        <p:blipFill>
          <a:blip r:embed="rId4"/>
          <a:stretch>
            <a:fillRect/>
          </a:stretch>
        </p:blipFill>
        <p:spPr>
          <a:xfrm>
            <a:off x="543681" y="6128426"/>
            <a:ext cx="2454860" cy="532659"/>
          </a:xfrm>
          <a:prstGeom prst="rect">
            <a:avLst/>
          </a:prstGeom>
        </p:spPr>
      </p:pic>
      <p:pic>
        <p:nvPicPr>
          <p:cNvPr id="16" name="Picture 15">
            <a:extLst>
              <a:ext uri="{FF2B5EF4-FFF2-40B4-BE49-F238E27FC236}">
                <a16:creationId xmlns:a16="http://schemas.microsoft.com/office/drawing/2014/main" id="{5798F7E3-9BB6-594C-AADD-15364F972C35}"/>
              </a:ext>
            </a:extLst>
          </p:cNvPr>
          <p:cNvPicPr>
            <a:picLocks noChangeAspect="1"/>
          </p:cNvPicPr>
          <p:nvPr/>
        </p:nvPicPr>
        <p:blipFill rotWithShape="1">
          <a:blip r:embed="rId5"/>
          <a:srcRect l="18102" t="24820" r="17763" b="19530"/>
          <a:stretch/>
        </p:blipFill>
        <p:spPr>
          <a:xfrm>
            <a:off x="3058097" y="4739172"/>
            <a:ext cx="2565170" cy="996615"/>
          </a:xfrm>
          <a:prstGeom prst="rect">
            <a:avLst/>
          </a:prstGeom>
        </p:spPr>
      </p:pic>
      <p:pic>
        <p:nvPicPr>
          <p:cNvPr id="17" name="Picture 16">
            <a:extLst>
              <a:ext uri="{FF2B5EF4-FFF2-40B4-BE49-F238E27FC236}">
                <a16:creationId xmlns:a16="http://schemas.microsoft.com/office/drawing/2014/main" id="{D750B417-6190-614C-AB7A-8303E64C5314}"/>
              </a:ext>
            </a:extLst>
          </p:cNvPr>
          <p:cNvPicPr>
            <a:picLocks noChangeAspect="1"/>
          </p:cNvPicPr>
          <p:nvPr/>
        </p:nvPicPr>
        <p:blipFill>
          <a:blip r:embed="rId6"/>
          <a:stretch>
            <a:fillRect/>
          </a:stretch>
        </p:blipFill>
        <p:spPr>
          <a:xfrm>
            <a:off x="100735" y="4657199"/>
            <a:ext cx="3038865" cy="1007747"/>
          </a:xfrm>
          <a:prstGeom prst="rect">
            <a:avLst/>
          </a:prstGeom>
        </p:spPr>
      </p:pic>
      <p:pic>
        <p:nvPicPr>
          <p:cNvPr id="18" name="pasted-image.pdf">
            <a:extLst>
              <a:ext uri="{FF2B5EF4-FFF2-40B4-BE49-F238E27FC236}">
                <a16:creationId xmlns:a16="http://schemas.microsoft.com/office/drawing/2014/main" id="{D56D209E-0ADB-1840-BC9F-8940BA8B7DC2}"/>
              </a:ext>
            </a:extLst>
          </p:cNvPr>
          <p:cNvPicPr>
            <a:picLocks noChangeAspect="1"/>
          </p:cNvPicPr>
          <p:nvPr/>
        </p:nvPicPr>
        <p:blipFill>
          <a:blip r:embed="rId7"/>
          <a:stretch>
            <a:fillRect/>
          </a:stretch>
        </p:blipFill>
        <p:spPr>
          <a:xfrm>
            <a:off x="5639192" y="4712337"/>
            <a:ext cx="1996311" cy="735044"/>
          </a:xfrm>
          <a:prstGeom prst="rect">
            <a:avLst/>
          </a:prstGeom>
          <a:ln w="12700">
            <a:miter lim="400000"/>
          </a:ln>
        </p:spPr>
      </p:pic>
    </p:spTree>
    <p:extLst>
      <p:ext uri="{BB962C8B-B14F-4D97-AF65-F5344CB8AC3E}">
        <p14:creationId xmlns:p14="http://schemas.microsoft.com/office/powerpoint/2010/main" val="2681599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46297-1378-E64D-8231-4BFE0632BB32}"/>
              </a:ext>
            </a:extLst>
          </p:cNvPr>
          <p:cNvSpPr txBox="1"/>
          <p:nvPr/>
        </p:nvSpPr>
        <p:spPr>
          <a:xfrm>
            <a:off x="844167" y="438349"/>
            <a:ext cx="6223059" cy="923330"/>
          </a:xfrm>
          <a:prstGeom prst="rect">
            <a:avLst/>
          </a:prstGeom>
          <a:noFill/>
        </p:spPr>
        <p:txBody>
          <a:bodyPr wrap="square" rtlCol="0">
            <a:spAutoFit/>
          </a:bodyPr>
          <a:lstStyle/>
          <a:p>
            <a:r>
              <a:rPr lang="en-US" sz="5400" b="1" dirty="0">
                <a:solidFill>
                  <a:srgbClr val="941651"/>
                </a:solidFill>
              </a:rPr>
              <a:t>Host Remote Events</a:t>
            </a:r>
          </a:p>
        </p:txBody>
      </p:sp>
      <p:sp>
        <p:nvSpPr>
          <p:cNvPr id="7" name="Rectangle 6">
            <a:extLst>
              <a:ext uri="{FF2B5EF4-FFF2-40B4-BE49-F238E27FC236}">
                <a16:creationId xmlns:a16="http://schemas.microsoft.com/office/drawing/2014/main" id="{9BFEE341-2533-324C-B0E8-AC67327F501E}"/>
              </a:ext>
            </a:extLst>
          </p:cNvPr>
          <p:cNvSpPr/>
          <p:nvPr/>
        </p:nvSpPr>
        <p:spPr>
          <a:xfrm>
            <a:off x="0" y="5496694"/>
            <a:ext cx="12192000" cy="136130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 shot of a computer&#10;&#10;Description automatically generated">
            <a:extLst>
              <a:ext uri="{FF2B5EF4-FFF2-40B4-BE49-F238E27FC236}">
                <a16:creationId xmlns:a16="http://schemas.microsoft.com/office/drawing/2014/main" id="{E4DC31F9-C286-7E45-8EC1-3BE30213A160}"/>
              </a:ext>
            </a:extLst>
          </p:cNvPr>
          <p:cNvPicPr>
            <a:picLocks noChangeAspect="1"/>
          </p:cNvPicPr>
          <p:nvPr/>
        </p:nvPicPr>
        <p:blipFill>
          <a:blip r:embed="rId2"/>
          <a:stretch>
            <a:fillRect/>
          </a:stretch>
        </p:blipFill>
        <p:spPr>
          <a:xfrm>
            <a:off x="7179640" y="3019412"/>
            <a:ext cx="4365309" cy="2530013"/>
          </a:xfrm>
          <a:prstGeom prst="rect">
            <a:avLst/>
          </a:prstGeom>
        </p:spPr>
      </p:pic>
      <p:sp>
        <p:nvSpPr>
          <p:cNvPr id="8" name="TextBox 7">
            <a:extLst>
              <a:ext uri="{FF2B5EF4-FFF2-40B4-BE49-F238E27FC236}">
                <a16:creationId xmlns:a16="http://schemas.microsoft.com/office/drawing/2014/main" id="{7FFB4C55-A9FE-784B-BF3F-F711192315E5}"/>
              </a:ext>
            </a:extLst>
          </p:cNvPr>
          <p:cNvSpPr txBox="1"/>
          <p:nvPr/>
        </p:nvSpPr>
        <p:spPr>
          <a:xfrm>
            <a:off x="7757124" y="1691550"/>
            <a:ext cx="3210339" cy="461665"/>
          </a:xfrm>
          <a:prstGeom prst="rect">
            <a:avLst/>
          </a:prstGeom>
          <a:noFill/>
        </p:spPr>
        <p:txBody>
          <a:bodyPr wrap="square" rtlCol="0">
            <a:spAutoFit/>
          </a:bodyPr>
          <a:lstStyle/>
          <a:p>
            <a:pPr algn="ctr"/>
            <a:r>
              <a:rPr lang="en-US" sz="1200" dirty="0"/>
              <a:t>Feature events where attendees can participate in the comfort of their own home</a:t>
            </a:r>
          </a:p>
        </p:txBody>
      </p:sp>
      <p:sp>
        <p:nvSpPr>
          <p:cNvPr id="11" name="TextBox 10">
            <a:extLst>
              <a:ext uri="{FF2B5EF4-FFF2-40B4-BE49-F238E27FC236}">
                <a16:creationId xmlns:a16="http://schemas.microsoft.com/office/drawing/2014/main" id="{859C30D9-56C8-D949-907D-314E8FBC2C97}"/>
              </a:ext>
            </a:extLst>
          </p:cNvPr>
          <p:cNvSpPr txBox="1"/>
          <p:nvPr/>
        </p:nvSpPr>
        <p:spPr>
          <a:xfrm>
            <a:off x="844168" y="1683209"/>
            <a:ext cx="5920154" cy="3416320"/>
          </a:xfrm>
          <a:prstGeom prst="rect">
            <a:avLst/>
          </a:prstGeom>
          <a:noFill/>
        </p:spPr>
        <p:txBody>
          <a:bodyPr wrap="square" rtlCol="0">
            <a:spAutoFit/>
          </a:bodyPr>
          <a:lstStyle/>
          <a:p>
            <a:pPr marL="285750" indent="-285750">
              <a:buFont typeface="Wingdings" pitchFamily="2" charset="2"/>
              <a:buChar char="v"/>
            </a:pPr>
            <a:r>
              <a:rPr lang="en-US" dirty="0"/>
              <a:t>Reinforcement and enhancement of brand awareness -</a:t>
            </a:r>
          </a:p>
          <a:p>
            <a:r>
              <a:rPr lang="en-US" dirty="0"/>
              <a:t>      Throwing an event will help you get your company in the             eye of more people.</a:t>
            </a:r>
          </a:p>
          <a:p>
            <a:pPr marL="285750" indent="-285750">
              <a:buFont typeface="Wingdings" pitchFamily="2" charset="2"/>
              <a:buChar char="v"/>
            </a:pPr>
            <a:r>
              <a:rPr lang="en-US" dirty="0"/>
              <a:t>Lead generation - You can target people and follow up with them after the event.</a:t>
            </a:r>
          </a:p>
          <a:p>
            <a:pPr marL="285750" indent="-285750">
              <a:buFont typeface="Wingdings" pitchFamily="2" charset="2"/>
              <a:buChar char="v"/>
            </a:pPr>
            <a:r>
              <a:rPr lang="en-US" dirty="0"/>
              <a:t>Creation of better relationships - Meet people who are interested in similar things as you and your business.</a:t>
            </a:r>
          </a:p>
          <a:p>
            <a:pPr marL="285750" indent="-285750">
              <a:buFont typeface="Wingdings" pitchFamily="2" charset="2"/>
              <a:buChar char="v"/>
            </a:pPr>
            <a:r>
              <a:rPr lang="en-US" dirty="0"/>
              <a:t>Collaboration with others and development of partnerships</a:t>
            </a:r>
          </a:p>
          <a:p>
            <a:pPr marL="285750" indent="-285750">
              <a:buFont typeface="Wingdings" pitchFamily="2" charset="2"/>
              <a:buChar char="v"/>
            </a:pPr>
            <a:r>
              <a:rPr lang="en-US" dirty="0"/>
              <a:t>Letting your audience know what’s going on - Use Social Media to publicize and make it easy for your audience to find out what’s going on with your business.</a:t>
            </a:r>
          </a:p>
        </p:txBody>
      </p:sp>
      <p:pic>
        <p:nvPicPr>
          <p:cNvPr id="10" name="Picture 9" descr="A close up of a sign&#10;&#10;Description automatically generated">
            <a:extLst>
              <a:ext uri="{FF2B5EF4-FFF2-40B4-BE49-F238E27FC236}">
                <a16:creationId xmlns:a16="http://schemas.microsoft.com/office/drawing/2014/main" id="{3C7055CF-5F01-7E4E-8B53-20549026FD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79090" y="3612966"/>
            <a:ext cx="2966406" cy="1150307"/>
          </a:xfrm>
          <a:prstGeom prst="rect">
            <a:avLst/>
          </a:prstGeom>
        </p:spPr>
      </p:pic>
      <p:sp>
        <p:nvSpPr>
          <p:cNvPr id="12" name="Rectangle 11">
            <a:extLst>
              <a:ext uri="{FF2B5EF4-FFF2-40B4-BE49-F238E27FC236}">
                <a16:creationId xmlns:a16="http://schemas.microsoft.com/office/drawing/2014/main" id="{648BA514-7509-AD48-9963-1030AFC29FE0}"/>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C395CFD3-91BE-994F-B7FC-ECBF5ADE8C5C}"/>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14" name="Rectangle 13">
            <a:extLst>
              <a:ext uri="{FF2B5EF4-FFF2-40B4-BE49-F238E27FC236}">
                <a16:creationId xmlns:a16="http://schemas.microsoft.com/office/drawing/2014/main" id="{9D059900-118C-C84E-BBB4-A83DBDF76951}"/>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5" name="Rectangle 14">
            <a:extLst>
              <a:ext uri="{FF2B5EF4-FFF2-40B4-BE49-F238E27FC236}">
                <a16:creationId xmlns:a16="http://schemas.microsoft.com/office/drawing/2014/main" id="{44651D78-AD3F-7B4A-93C1-6DD93AEF3B80}"/>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6" name="Picture 15" descr="A picture containing text, sign&#10;&#10;Description automatically generated">
            <a:extLst>
              <a:ext uri="{FF2B5EF4-FFF2-40B4-BE49-F238E27FC236}">
                <a16:creationId xmlns:a16="http://schemas.microsoft.com/office/drawing/2014/main" id="{9186A7DF-541D-DD43-8787-C4F9BF96877B}"/>
              </a:ext>
            </a:extLst>
          </p:cNvPr>
          <p:cNvPicPr>
            <a:picLocks noChangeAspect="1"/>
          </p:cNvPicPr>
          <p:nvPr/>
        </p:nvPicPr>
        <p:blipFill>
          <a:blip r:embed="rId5"/>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4262359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969704-77AA-CB42-B570-E43A0C94276E}"/>
              </a:ext>
            </a:extLst>
          </p:cNvPr>
          <p:cNvPicPr>
            <a:picLocks noChangeAspect="1"/>
          </p:cNvPicPr>
          <p:nvPr/>
        </p:nvPicPr>
        <p:blipFill>
          <a:blip r:embed="rId2"/>
          <a:stretch>
            <a:fillRect/>
          </a:stretch>
        </p:blipFill>
        <p:spPr>
          <a:xfrm>
            <a:off x="6300856" y="0"/>
            <a:ext cx="5891144" cy="3912088"/>
          </a:xfrm>
          <a:prstGeom prst="rect">
            <a:avLst/>
          </a:prstGeom>
        </p:spPr>
      </p:pic>
      <p:sp>
        <p:nvSpPr>
          <p:cNvPr id="6" name="Rectangle 5">
            <a:extLst>
              <a:ext uri="{FF2B5EF4-FFF2-40B4-BE49-F238E27FC236}">
                <a16:creationId xmlns:a16="http://schemas.microsoft.com/office/drawing/2014/main" id="{31492565-50B1-494A-8557-0F180C77CB30}"/>
              </a:ext>
            </a:extLst>
          </p:cNvPr>
          <p:cNvSpPr/>
          <p:nvPr/>
        </p:nvSpPr>
        <p:spPr>
          <a:xfrm>
            <a:off x="6300856" y="3912088"/>
            <a:ext cx="5891144" cy="294591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C4FF1D-DCFC-204E-866D-07DC2E1F5814}"/>
              </a:ext>
            </a:extLst>
          </p:cNvPr>
          <p:cNvSpPr/>
          <p:nvPr/>
        </p:nvSpPr>
        <p:spPr>
          <a:xfrm rot="10800000">
            <a:off x="0" y="653853"/>
            <a:ext cx="6300856" cy="84700"/>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CDEFAA63-0CEE-F648-8510-88351FA915C5}"/>
              </a:ext>
            </a:extLst>
          </p:cNvPr>
          <p:cNvSpPr>
            <a:spLocks noGrp="1"/>
          </p:cNvSpPr>
          <p:nvPr>
            <p:ph type="sldNum" sz="quarter" idx="12"/>
          </p:nvPr>
        </p:nvSpPr>
        <p:spPr/>
        <p:txBody>
          <a:bodyPr/>
          <a:lstStyle/>
          <a:p>
            <a:fld id="{9ACE6D59-A976-7741-9E91-F126C3394275}" type="slidenum">
              <a:rPr lang="en-US" smtClean="0"/>
              <a:t>43</a:t>
            </a:fld>
            <a:endParaRPr lang="en-US"/>
          </a:p>
        </p:txBody>
      </p:sp>
      <p:sp>
        <p:nvSpPr>
          <p:cNvPr id="2" name="TextBox 1">
            <a:extLst>
              <a:ext uri="{FF2B5EF4-FFF2-40B4-BE49-F238E27FC236}">
                <a16:creationId xmlns:a16="http://schemas.microsoft.com/office/drawing/2014/main" id="{4A74C6AC-A59A-BF4E-8B2C-9496F20812C9}"/>
              </a:ext>
            </a:extLst>
          </p:cNvPr>
          <p:cNvSpPr txBox="1"/>
          <p:nvPr/>
        </p:nvSpPr>
        <p:spPr>
          <a:xfrm>
            <a:off x="636998" y="1050352"/>
            <a:ext cx="5026860" cy="544764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941651"/>
                </a:solidFill>
              </a:rPr>
              <a:t>Subscribe to Email Newsletters</a:t>
            </a:r>
          </a:p>
          <a:p>
            <a:r>
              <a:rPr lang="en-US" i="1" dirty="0">
                <a:solidFill>
                  <a:schemeClr val="bg2">
                    <a:lumMod val="25000"/>
                  </a:schemeClr>
                </a:solidFill>
              </a:rPr>
              <a:t>Being a follower has benefits</a:t>
            </a:r>
          </a:p>
          <a:p>
            <a:endParaRPr lang="en-US" sz="2800" dirty="0">
              <a:solidFill>
                <a:schemeClr val="accent1">
                  <a:lumMod val="60000"/>
                  <a:lumOff val="40000"/>
                </a:schemeClr>
              </a:solidFill>
            </a:endParaRPr>
          </a:p>
          <a:p>
            <a:pPr marL="285750" indent="-285750">
              <a:buFont typeface="Arial" panose="020B0604020202020204" pitchFamily="34" charset="0"/>
              <a:buChar char="•"/>
            </a:pPr>
            <a:r>
              <a:rPr lang="en-US" sz="2800" dirty="0">
                <a:solidFill>
                  <a:srgbClr val="941651"/>
                </a:solidFill>
              </a:rPr>
              <a:t>Follow Companies on Facebook</a:t>
            </a:r>
          </a:p>
          <a:p>
            <a:r>
              <a:rPr lang="en-US" i="1" dirty="0">
                <a:solidFill>
                  <a:schemeClr val="bg2">
                    <a:lumMod val="25000"/>
                  </a:schemeClr>
                </a:solidFill>
              </a:rPr>
              <a:t>Company Facebook pages will often post events on their pages! </a:t>
            </a:r>
          </a:p>
          <a:p>
            <a:endParaRPr lang="en-US" sz="2800" dirty="0">
              <a:solidFill>
                <a:schemeClr val="accent1">
                  <a:lumMod val="60000"/>
                  <a:lumOff val="40000"/>
                </a:schemeClr>
              </a:solidFill>
            </a:endParaRPr>
          </a:p>
          <a:p>
            <a:pPr marL="285750" indent="-285750">
              <a:buFont typeface="Arial" panose="020B0604020202020204" pitchFamily="34" charset="0"/>
              <a:buChar char="•"/>
            </a:pPr>
            <a:r>
              <a:rPr lang="en-US" sz="2800" dirty="0">
                <a:solidFill>
                  <a:srgbClr val="941651"/>
                </a:solidFill>
              </a:rPr>
              <a:t>Conference Sponsors</a:t>
            </a:r>
          </a:p>
          <a:p>
            <a:r>
              <a:rPr lang="en-US" i="1" dirty="0">
                <a:solidFill>
                  <a:schemeClr val="bg2">
                    <a:lumMod val="25000"/>
                  </a:schemeClr>
                </a:solidFill>
              </a:rPr>
              <a:t>Sponsors who attend various conferences normally have private or exclusive events hosted by them for attendees. </a:t>
            </a:r>
          </a:p>
          <a:p>
            <a:endParaRPr lang="en-US" i="1" dirty="0">
              <a:solidFill>
                <a:schemeClr val="bg2">
                  <a:lumMod val="25000"/>
                </a:schemeClr>
              </a:solidFill>
            </a:endParaRPr>
          </a:p>
          <a:p>
            <a:r>
              <a:rPr lang="en-US" i="1" dirty="0">
                <a:solidFill>
                  <a:schemeClr val="bg2">
                    <a:lumMod val="25000"/>
                  </a:schemeClr>
                </a:solidFill>
              </a:rPr>
              <a:t>Mentioning that you would like to have a conversation will often open an invite to attend the event, where it is an easy way to discuss business. </a:t>
            </a:r>
          </a:p>
          <a:p>
            <a:endParaRPr lang="en-US" sz="2800" dirty="0">
              <a:solidFill>
                <a:schemeClr val="accent1">
                  <a:lumMod val="75000"/>
                </a:schemeClr>
              </a:solidFill>
            </a:endParaRPr>
          </a:p>
        </p:txBody>
      </p:sp>
      <p:sp>
        <p:nvSpPr>
          <p:cNvPr id="11" name="Rectangle 10">
            <a:extLst>
              <a:ext uri="{FF2B5EF4-FFF2-40B4-BE49-F238E27FC236}">
                <a16:creationId xmlns:a16="http://schemas.microsoft.com/office/drawing/2014/main" id="{77FFF4C7-27FB-FD4A-AFCE-634BC1AAE4B2}"/>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22E91210-9C61-F64B-BA65-35AF9021372D}"/>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8" name="Rectangle 17">
            <a:extLst>
              <a:ext uri="{FF2B5EF4-FFF2-40B4-BE49-F238E27FC236}">
                <a16:creationId xmlns:a16="http://schemas.microsoft.com/office/drawing/2014/main" id="{00199E3E-F299-494B-91F0-6193645FAABD}"/>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9" name="Rectangle 18">
            <a:extLst>
              <a:ext uri="{FF2B5EF4-FFF2-40B4-BE49-F238E27FC236}">
                <a16:creationId xmlns:a16="http://schemas.microsoft.com/office/drawing/2014/main" id="{C0FF66A0-3804-2549-A933-5B8C7B68342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0" name="Picture 19" descr="A picture containing text, sign&#10;&#10;Description automatically generated">
            <a:extLst>
              <a:ext uri="{FF2B5EF4-FFF2-40B4-BE49-F238E27FC236}">
                <a16:creationId xmlns:a16="http://schemas.microsoft.com/office/drawing/2014/main" id="{EBAB1676-B08F-0648-AC77-CB6B2E85783C}"/>
              </a:ext>
            </a:extLst>
          </p:cNvPr>
          <p:cNvPicPr>
            <a:picLocks noChangeAspect="1"/>
          </p:cNvPicPr>
          <p:nvPr/>
        </p:nvPicPr>
        <p:blipFill>
          <a:blip r:embed="rId4"/>
          <a:stretch>
            <a:fillRect/>
          </a:stretch>
        </p:blipFill>
        <p:spPr>
          <a:xfrm>
            <a:off x="543681" y="6128426"/>
            <a:ext cx="2454860" cy="532659"/>
          </a:xfrm>
          <a:prstGeom prst="rect">
            <a:avLst/>
          </a:prstGeom>
        </p:spPr>
      </p:pic>
      <p:sp>
        <p:nvSpPr>
          <p:cNvPr id="14" name="TextBox 13">
            <a:extLst>
              <a:ext uri="{FF2B5EF4-FFF2-40B4-BE49-F238E27FC236}">
                <a16:creationId xmlns:a16="http://schemas.microsoft.com/office/drawing/2014/main" id="{E8192798-3E3A-AA4F-A521-33FC649F0FF0}"/>
              </a:ext>
            </a:extLst>
          </p:cNvPr>
          <p:cNvSpPr txBox="1"/>
          <p:nvPr/>
        </p:nvSpPr>
        <p:spPr>
          <a:xfrm>
            <a:off x="914532" y="61842"/>
            <a:ext cx="4471792" cy="584775"/>
          </a:xfrm>
          <a:prstGeom prst="rect">
            <a:avLst/>
          </a:prstGeom>
          <a:noFill/>
        </p:spPr>
        <p:txBody>
          <a:bodyPr wrap="square" rtlCol="0">
            <a:spAutoFit/>
          </a:bodyPr>
          <a:lstStyle/>
          <a:p>
            <a:r>
              <a:rPr lang="en-US" sz="3200" b="1" dirty="0"/>
              <a:t>Get Invited to Events</a:t>
            </a:r>
          </a:p>
        </p:txBody>
      </p:sp>
    </p:spTree>
    <p:extLst>
      <p:ext uri="{BB962C8B-B14F-4D97-AF65-F5344CB8AC3E}">
        <p14:creationId xmlns:p14="http://schemas.microsoft.com/office/powerpoint/2010/main" val="2375545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86.png" descr="Screen Shot 2014-05-05 at 8.46.33 PM.png">
            <a:extLst>
              <a:ext uri="{FF2B5EF4-FFF2-40B4-BE49-F238E27FC236}">
                <a16:creationId xmlns:a16="http://schemas.microsoft.com/office/drawing/2014/main" id="{40B883F0-262E-B14A-96FC-EA29D2147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9354" y="0"/>
            <a:ext cx="6937094" cy="5281446"/>
          </a:xfrm>
          <a:prstGeom prst="rect">
            <a:avLst/>
          </a:prstGeom>
          <a:ln w="12700">
            <a:miter lim="400000"/>
          </a:ln>
        </p:spPr>
      </p:pic>
      <p:sp>
        <p:nvSpPr>
          <p:cNvPr id="3" name="TextBox 2">
            <a:extLst>
              <a:ext uri="{FF2B5EF4-FFF2-40B4-BE49-F238E27FC236}">
                <a16:creationId xmlns:a16="http://schemas.microsoft.com/office/drawing/2014/main" id="{362B9953-D093-AD4D-8B4E-6C0C7D3A636C}"/>
              </a:ext>
            </a:extLst>
          </p:cNvPr>
          <p:cNvSpPr txBox="1"/>
          <p:nvPr/>
        </p:nvSpPr>
        <p:spPr>
          <a:xfrm>
            <a:off x="0" y="1485308"/>
            <a:ext cx="5332991" cy="4579715"/>
          </a:xfrm>
          <a:prstGeom prst="rect">
            <a:avLst/>
          </a:prstGeom>
          <a:noFill/>
        </p:spPr>
        <p:txBody>
          <a:bodyPr wrap="square" rtlCol="0">
            <a:spAutoFit/>
          </a:bodyPr>
          <a:lstStyle/>
          <a:p>
            <a:pPr marL="800100" lvl="2" indent="-342900">
              <a:lnSpc>
                <a:spcPct val="95000"/>
              </a:lnSpc>
              <a:buFont typeface="Arial" panose="020B0604020202020204" pitchFamily="34" charset="0"/>
              <a:buChar char="•"/>
              <a:defRPr sz="2200">
                <a:solidFill>
                  <a:srgbClr val="000000"/>
                </a:solidFill>
              </a:defRPr>
            </a:pPr>
            <a:r>
              <a:rPr lang="en-US" sz="2400" dirty="0">
                <a:cs typeface="Bangla MN" pitchFamily="2" charset="0"/>
              </a:rPr>
              <a:t>Find individuals you know in a professional capacity</a:t>
            </a:r>
          </a:p>
          <a:p>
            <a:pPr marL="800100" lvl="2" indent="-342900">
              <a:lnSpc>
                <a:spcPct val="95000"/>
              </a:lnSpc>
              <a:buFont typeface="Arial" panose="020B0604020202020204" pitchFamily="34" charset="0"/>
              <a:buChar char="•"/>
              <a:defRPr sz="2200">
                <a:solidFill>
                  <a:srgbClr val="000000"/>
                </a:solidFill>
              </a:defRPr>
            </a:pPr>
            <a:endParaRPr lang="en-US" sz="2400" dirty="0">
              <a:cs typeface="Bangla MN" pitchFamily="2" charset="0"/>
            </a:endParaRPr>
          </a:p>
          <a:p>
            <a:pPr marL="800100" lvl="2" indent="-342900">
              <a:lnSpc>
                <a:spcPct val="95000"/>
              </a:lnSpc>
              <a:buFont typeface="Arial" panose="020B0604020202020204" pitchFamily="34" charset="0"/>
              <a:buChar char="•"/>
              <a:defRPr sz="2200">
                <a:solidFill>
                  <a:srgbClr val="000000"/>
                </a:solidFill>
              </a:defRPr>
            </a:pPr>
            <a:r>
              <a:rPr lang="en-US" sz="2400" dirty="0">
                <a:cs typeface="Bangla MN" pitchFamily="2" charset="0"/>
              </a:rPr>
              <a:t>Free personal profile AND company profile</a:t>
            </a:r>
          </a:p>
          <a:p>
            <a:pPr marL="800100" lvl="2" indent="-342900">
              <a:lnSpc>
                <a:spcPct val="95000"/>
              </a:lnSpc>
              <a:buFont typeface="Arial" panose="020B0604020202020204" pitchFamily="34" charset="0"/>
              <a:buChar char="•"/>
              <a:defRPr sz="2200">
                <a:solidFill>
                  <a:srgbClr val="000000"/>
                </a:solidFill>
              </a:defRPr>
            </a:pPr>
            <a:endParaRPr lang="en-US" sz="2400" dirty="0">
              <a:cs typeface="Bangla MN" pitchFamily="2" charset="0"/>
            </a:endParaRPr>
          </a:p>
          <a:p>
            <a:pPr marL="800100" lvl="2" indent="-342900">
              <a:lnSpc>
                <a:spcPct val="95000"/>
              </a:lnSpc>
              <a:buFont typeface="Arial" panose="020B0604020202020204" pitchFamily="34" charset="0"/>
              <a:buChar char="•"/>
              <a:defRPr sz="2200">
                <a:solidFill>
                  <a:srgbClr val="000000"/>
                </a:solidFill>
              </a:defRPr>
            </a:pPr>
            <a:r>
              <a:rPr lang="en-US" sz="2400" dirty="0">
                <a:cs typeface="Bangla MN" pitchFamily="2" charset="0"/>
              </a:rPr>
              <a:t>Participate in discussions</a:t>
            </a:r>
          </a:p>
          <a:p>
            <a:pPr marL="800100" lvl="2" indent="-342900">
              <a:lnSpc>
                <a:spcPct val="95000"/>
              </a:lnSpc>
              <a:buFont typeface="Arial" panose="020B0604020202020204" pitchFamily="34" charset="0"/>
              <a:buChar char="•"/>
              <a:defRPr sz="2200">
                <a:solidFill>
                  <a:srgbClr val="000000"/>
                </a:solidFill>
              </a:defRPr>
            </a:pPr>
            <a:endParaRPr lang="en-US" sz="2400" dirty="0">
              <a:cs typeface="Bangla MN" pitchFamily="2" charset="0"/>
            </a:endParaRPr>
          </a:p>
          <a:p>
            <a:pPr marL="800100" lvl="2" indent="-342900">
              <a:lnSpc>
                <a:spcPct val="95000"/>
              </a:lnSpc>
              <a:buFont typeface="Arial" panose="020B0604020202020204" pitchFamily="34" charset="0"/>
              <a:buChar char="•"/>
              <a:defRPr sz="2200">
                <a:solidFill>
                  <a:srgbClr val="000000"/>
                </a:solidFill>
              </a:defRPr>
            </a:pPr>
            <a:r>
              <a:rPr lang="en-US" sz="2400" dirty="0">
                <a:cs typeface="Bangla MN" pitchFamily="2" charset="0"/>
              </a:rPr>
              <a:t>Invite people events</a:t>
            </a:r>
          </a:p>
          <a:p>
            <a:pPr marL="800100" lvl="2" indent="-342900">
              <a:lnSpc>
                <a:spcPct val="95000"/>
              </a:lnSpc>
              <a:buFont typeface="Arial" panose="020B0604020202020204" pitchFamily="34" charset="0"/>
              <a:buChar char="•"/>
              <a:defRPr sz="2200">
                <a:solidFill>
                  <a:srgbClr val="000000"/>
                </a:solidFill>
              </a:defRPr>
            </a:pPr>
            <a:endParaRPr lang="en-US" sz="2400" dirty="0">
              <a:cs typeface="Bangla MN" pitchFamily="2" charset="0"/>
            </a:endParaRPr>
          </a:p>
          <a:p>
            <a:pPr marL="800100" lvl="2" indent="-342900">
              <a:lnSpc>
                <a:spcPct val="95000"/>
              </a:lnSpc>
              <a:buFont typeface="Arial" panose="020B0604020202020204" pitchFamily="34" charset="0"/>
              <a:buChar char="•"/>
              <a:defRPr sz="2200">
                <a:solidFill>
                  <a:srgbClr val="000000"/>
                </a:solidFill>
              </a:defRPr>
            </a:pPr>
            <a:r>
              <a:rPr lang="en-US" sz="2400" dirty="0">
                <a:cs typeface="Bangla MN" pitchFamily="2" charset="0"/>
              </a:rPr>
              <a:t>Grow your Top 20 Strategic Partners List</a:t>
            </a:r>
          </a:p>
          <a:p>
            <a:endParaRPr lang="en-US" dirty="0"/>
          </a:p>
        </p:txBody>
      </p:sp>
      <p:sp>
        <p:nvSpPr>
          <p:cNvPr id="7" name="Slide Number Placeholder 6">
            <a:extLst>
              <a:ext uri="{FF2B5EF4-FFF2-40B4-BE49-F238E27FC236}">
                <a16:creationId xmlns:a16="http://schemas.microsoft.com/office/drawing/2014/main" id="{10DB5A9C-0C0B-0142-A607-03FCF2E99761}"/>
              </a:ext>
            </a:extLst>
          </p:cNvPr>
          <p:cNvSpPr>
            <a:spLocks noGrp="1"/>
          </p:cNvSpPr>
          <p:nvPr>
            <p:ph type="sldNum" sz="quarter" idx="12"/>
          </p:nvPr>
        </p:nvSpPr>
        <p:spPr/>
        <p:txBody>
          <a:bodyPr/>
          <a:lstStyle/>
          <a:p>
            <a:fld id="{7B74FC4B-DCD9-1A40-889C-B243F429AB1C}" type="slidenum">
              <a:rPr lang="en-US" smtClean="0"/>
              <a:t>44</a:t>
            </a:fld>
            <a:endParaRPr lang="en-US"/>
          </a:p>
        </p:txBody>
      </p:sp>
      <p:sp>
        <p:nvSpPr>
          <p:cNvPr id="14" name="TextBox 13">
            <a:extLst>
              <a:ext uri="{FF2B5EF4-FFF2-40B4-BE49-F238E27FC236}">
                <a16:creationId xmlns:a16="http://schemas.microsoft.com/office/drawing/2014/main" id="{F307E5D1-C560-8B45-8F9B-F53EF9C08E56}"/>
              </a:ext>
            </a:extLst>
          </p:cNvPr>
          <p:cNvSpPr txBox="1"/>
          <p:nvPr/>
        </p:nvSpPr>
        <p:spPr>
          <a:xfrm>
            <a:off x="130551" y="386880"/>
            <a:ext cx="6223059" cy="923330"/>
          </a:xfrm>
          <a:prstGeom prst="rect">
            <a:avLst/>
          </a:prstGeom>
          <a:noFill/>
        </p:spPr>
        <p:txBody>
          <a:bodyPr wrap="square" rtlCol="0">
            <a:spAutoFit/>
          </a:bodyPr>
          <a:lstStyle/>
          <a:p>
            <a:r>
              <a:rPr lang="en-US" sz="5400" b="1" dirty="0">
                <a:solidFill>
                  <a:srgbClr val="941651"/>
                </a:solidFill>
              </a:rPr>
              <a:t>Leverage </a:t>
            </a:r>
            <a:r>
              <a:rPr lang="en-US" sz="5400" b="1" dirty="0" err="1">
                <a:solidFill>
                  <a:srgbClr val="941651"/>
                </a:solidFill>
              </a:rPr>
              <a:t>Linkedin</a:t>
            </a:r>
            <a:endParaRPr lang="en-US" sz="5400" b="1" dirty="0">
              <a:solidFill>
                <a:srgbClr val="941651"/>
              </a:solidFill>
            </a:endParaRPr>
          </a:p>
        </p:txBody>
      </p:sp>
      <p:pic>
        <p:nvPicPr>
          <p:cNvPr id="18" name="image41.png" descr="Screen Shot 2014-05-05 at 8.33.11 PM.png">
            <a:extLst>
              <a:ext uri="{FF2B5EF4-FFF2-40B4-BE49-F238E27FC236}">
                <a16:creationId xmlns:a16="http://schemas.microsoft.com/office/drawing/2014/main" id="{AF11F4C9-8CBA-4446-99A8-1F3C85DD37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6998" y="1553797"/>
            <a:ext cx="6630229" cy="4961988"/>
          </a:xfrm>
          <a:prstGeom prst="rect">
            <a:avLst/>
          </a:prstGeom>
          <a:ln w="12700">
            <a:miter lim="400000"/>
          </a:ln>
        </p:spPr>
      </p:pic>
      <p:sp>
        <p:nvSpPr>
          <p:cNvPr id="19" name="Rectangle 18">
            <a:extLst>
              <a:ext uri="{FF2B5EF4-FFF2-40B4-BE49-F238E27FC236}">
                <a16:creationId xmlns:a16="http://schemas.microsoft.com/office/drawing/2014/main" id="{F94CC475-77C5-064A-99EA-04D3A50B575A}"/>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D50E8841-5AA7-7E4B-BC07-D2199C1A630E}"/>
              </a:ext>
            </a:extLst>
          </p:cNvPr>
          <p:cNvPicPr>
            <a:picLocks noChangeAspect="1"/>
          </p:cNvPicPr>
          <p:nvPr/>
        </p:nvPicPr>
        <p:blipFill>
          <a:blip r:embed="rId4"/>
          <a:stretch>
            <a:fillRect/>
          </a:stretch>
        </p:blipFill>
        <p:spPr>
          <a:xfrm>
            <a:off x="9484612" y="6036840"/>
            <a:ext cx="1906875" cy="584775"/>
          </a:xfrm>
          <a:prstGeom prst="rect">
            <a:avLst/>
          </a:prstGeom>
        </p:spPr>
      </p:pic>
      <p:sp>
        <p:nvSpPr>
          <p:cNvPr id="21" name="Rectangle 20">
            <a:extLst>
              <a:ext uri="{FF2B5EF4-FFF2-40B4-BE49-F238E27FC236}">
                <a16:creationId xmlns:a16="http://schemas.microsoft.com/office/drawing/2014/main" id="{4E0AAE35-D01B-F248-8988-18CAB812ED77}"/>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2" name="Rectangle 21">
            <a:extLst>
              <a:ext uri="{FF2B5EF4-FFF2-40B4-BE49-F238E27FC236}">
                <a16:creationId xmlns:a16="http://schemas.microsoft.com/office/drawing/2014/main" id="{B0C4D8A2-DB62-A142-A161-07F2AD14378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3" name="Picture 22" descr="A picture containing text, sign&#10;&#10;Description automatically generated">
            <a:extLst>
              <a:ext uri="{FF2B5EF4-FFF2-40B4-BE49-F238E27FC236}">
                <a16:creationId xmlns:a16="http://schemas.microsoft.com/office/drawing/2014/main" id="{3C79AF2B-3BC5-CB4C-90E3-CD3382B86B33}"/>
              </a:ext>
            </a:extLst>
          </p:cNvPr>
          <p:cNvPicPr>
            <a:picLocks noChangeAspect="1"/>
          </p:cNvPicPr>
          <p:nvPr/>
        </p:nvPicPr>
        <p:blipFill>
          <a:blip r:embed="rId5"/>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3665818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nchor="t"/>
          <a:lstStyle/>
          <a:p>
            <a:pPr defTabSz="410766">
              <a:defRPr sz="11200" cap="none">
                <a:solidFill>
                  <a:srgbClr val="000000"/>
                </a:solidFill>
                <a:latin typeface="Helvetica"/>
                <a:ea typeface="Helvetica"/>
                <a:cs typeface="Helvetica"/>
                <a:sym typeface="Helvetica"/>
              </a:defRPr>
            </a:pPr>
            <a:r>
              <a:rPr lang="en-US" sz="4800" dirty="0">
                <a:solidFill>
                  <a:srgbClr val="941651"/>
                </a:solidFill>
              </a:rPr>
              <a:t>Right Now</a:t>
            </a:r>
          </a:p>
          <a:p>
            <a:pPr defTabSz="410766">
              <a:defRPr sz="7300" cap="none">
                <a:solidFill>
                  <a:srgbClr val="000000"/>
                </a:solidFill>
              </a:defRPr>
            </a:pPr>
            <a:r>
              <a:rPr lang="en-US" sz="2700" i="1" dirty="0">
                <a:solidFill>
                  <a:srgbClr val="941651"/>
                </a:solidFill>
              </a:rPr>
              <a:t>Grow Your Business</a:t>
            </a:r>
          </a:p>
        </p:txBody>
      </p:sp>
      <p:sp>
        <p:nvSpPr>
          <p:cNvPr id="180" name="Shape 180"/>
          <p:cNvSpPr>
            <a:spLocks noGrp="1"/>
          </p:cNvSpPr>
          <p:nvPr>
            <p:ph type="body" sz="half" idx="1"/>
          </p:nvPr>
        </p:nvSpPr>
        <p:spPr>
          <a:xfrm>
            <a:off x="838200" y="1808589"/>
            <a:ext cx="4436534" cy="4320605"/>
          </a:xfrm>
          <a:prstGeom prst="rect">
            <a:avLst/>
          </a:prstGeom>
        </p:spPr>
        <p:txBody>
          <a:bodyPr>
            <a:normAutofit/>
          </a:bodyPr>
          <a:lstStyle/>
          <a:p>
            <a:pPr marL="131445" indent="-131445" defTabSz="185738">
              <a:spcBef>
                <a:spcPts val="1150"/>
              </a:spcBef>
              <a:defRPr sz="2700">
                <a:solidFill>
                  <a:srgbClr val="000000"/>
                </a:solidFill>
              </a:defRPr>
            </a:pPr>
            <a:r>
              <a:rPr lang="en-US" sz="2400" u="sng" dirty="0">
                <a:solidFill>
                  <a:schemeClr val="accent1"/>
                </a:solidFill>
              </a:rPr>
              <a:t>Focus</a:t>
            </a:r>
            <a:r>
              <a:rPr lang="en-US" sz="2400" dirty="0">
                <a:solidFill>
                  <a:schemeClr val="accent2"/>
                </a:solidFill>
              </a:rPr>
              <a:t>: </a:t>
            </a:r>
            <a:r>
              <a:rPr lang="en-US" sz="2400" dirty="0">
                <a:solidFill>
                  <a:srgbClr val="941651"/>
                </a:solidFill>
              </a:rPr>
              <a:t>List of 10 Things You Can Control</a:t>
            </a:r>
          </a:p>
          <a:p>
            <a:pPr marL="131445" indent="-131445" defTabSz="185738">
              <a:spcBef>
                <a:spcPts val="1150"/>
              </a:spcBef>
              <a:defRPr sz="2700">
                <a:solidFill>
                  <a:srgbClr val="000000"/>
                </a:solidFill>
              </a:defRPr>
            </a:pPr>
            <a:r>
              <a:rPr lang="en-US" sz="2400" u="sng" dirty="0">
                <a:solidFill>
                  <a:schemeClr val="accent1"/>
                </a:solidFill>
              </a:rPr>
              <a:t>Consistency</a:t>
            </a:r>
            <a:r>
              <a:rPr lang="en-US" sz="2400" dirty="0">
                <a:solidFill>
                  <a:schemeClr val="accent2"/>
                </a:solidFill>
              </a:rPr>
              <a:t>: </a:t>
            </a:r>
            <a:r>
              <a:rPr lang="en-US" sz="2400" dirty="0">
                <a:solidFill>
                  <a:srgbClr val="941651"/>
                </a:solidFill>
              </a:rPr>
              <a:t>3 Lunch Meetings (Virtual check-in) per month x 12 months = 36 meetings</a:t>
            </a:r>
          </a:p>
          <a:p>
            <a:pPr marL="131445" indent="-131445" defTabSz="185738">
              <a:spcBef>
                <a:spcPts val="1150"/>
              </a:spcBef>
              <a:defRPr sz="2700">
                <a:solidFill>
                  <a:srgbClr val="000000"/>
                </a:solidFill>
              </a:defRPr>
            </a:pPr>
            <a:r>
              <a:rPr lang="en-US" sz="2400" u="sng" dirty="0">
                <a:solidFill>
                  <a:schemeClr val="accent1"/>
                </a:solidFill>
              </a:rPr>
              <a:t>Top of Mind</a:t>
            </a:r>
            <a:r>
              <a:rPr lang="en-US" sz="2400" dirty="0">
                <a:solidFill>
                  <a:schemeClr val="accent2"/>
                </a:solidFill>
              </a:rPr>
              <a:t>: </a:t>
            </a:r>
            <a:r>
              <a:rPr lang="en-US" sz="2400" dirty="0">
                <a:solidFill>
                  <a:srgbClr val="941651"/>
                </a:solidFill>
              </a:rPr>
              <a:t>Monthly Newsletter (now 1 a week)</a:t>
            </a:r>
          </a:p>
          <a:p>
            <a:pPr marL="131445" indent="-131445" defTabSz="185738">
              <a:spcBef>
                <a:spcPts val="1150"/>
              </a:spcBef>
              <a:defRPr sz="2700">
                <a:solidFill>
                  <a:srgbClr val="000000"/>
                </a:solidFill>
              </a:defRPr>
            </a:pPr>
            <a:r>
              <a:rPr lang="en-US" sz="2400" u="sng" dirty="0">
                <a:solidFill>
                  <a:schemeClr val="accent1"/>
                </a:solidFill>
              </a:rPr>
              <a:t>The Event Effect</a:t>
            </a:r>
            <a:r>
              <a:rPr lang="en-US" sz="2400" dirty="0">
                <a:solidFill>
                  <a:schemeClr val="accent2"/>
                </a:solidFill>
              </a:rPr>
              <a:t>: </a:t>
            </a:r>
            <a:r>
              <a:rPr lang="en-US" sz="2400" dirty="0">
                <a:solidFill>
                  <a:srgbClr val="941651"/>
                </a:solidFill>
              </a:rPr>
              <a:t>Events and Workshops (virtual events)</a:t>
            </a:r>
            <a:endParaRPr sz="2400" dirty="0">
              <a:solidFill>
                <a:srgbClr val="941651"/>
              </a:solidFill>
            </a:endParaRPr>
          </a:p>
        </p:txBody>
      </p:sp>
      <p:grpSp>
        <p:nvGrpSpPr>
          <p:cNvPr id="27" name="Group 26">
            <a:extLst>
              <a:ext uri="{FF2B5EF4-FFF2-40B4-BE49-F238E27FC236}">
                <a16:creationId xmlns:a16="http://schemas.microsoft.com/office/drawing/2014/main" id="{3E043B00-31C4-E44C-B0B5-B9A00AF4EA12}"/>
              </a:ext>
            </a:extLst>
          </p:cNvPr>
          <p:cNvGrpSpPr/>
          <p:nvPr/>
        </p:nvGrpSpPr>
        <p:grpSpPr>
          <a:xfrm>
            <a:off x="5588000" y="382059"/>
            <a:ext cx="6079067" cy="5286031"/>
            <a:chOff x="3420532" y="6226146"/>
            <a:chExt cx="8360342" cy="5223193"/>
          </a:xfrm>
        </p:grpSpPr>
        <p:sp>
          <p:nvSpPr>
            <p:cNvPr id="26" name="Rectangle 25">
              <a:extLst>
                <a:ext uri="{FF2B5EF4-FFF2-40B4-BE49-F238E27FC236}">
                  <a16:creationId xmlns:a16="http://schemas.microsoft.com/office/drawing/2014/main" id="{BC080D73-7AEF-BF4E-A1E2-D3AE74D2029A}"/>
                </a:ext>
              </a:extLst>
            </p:cNvPr>
            <p:cNvSpPr/>
            <p:nvPr/>
          </p:nvSpPr>
          <p:spPr>
            <a:xfrm>
              <a:off x="3420532" y="9147565"/>
              <a:ext cx="8360342" cy="23017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Freeform 18">
              <a:extLst>
                <a:ext uri="{FF2B5EF4-FFF2-40B4-BE49-F238E27FC236}">
                  <a16:creationId xmlns:a16="http://schemas.microsoft.com/office/drawing/2014/main" id="{B010EA28-7F84-DC44-89E9-679E80B3000C}"/>
                </a:ext>
              </a:extLst>
            </p:cNvPr>
            <p:cNvSpPr/>
            <p:nvPr/>
          </p:nvSpPr>
          <p:spPr>
            <a:xfrm>
              <a:off x="3420532" y="7439247"/>
              <a:ext cx="8360342" cy="3357647"/>
            </a:xfrm>
            <a:custGeom>
              <a:avLst/>
              <a:gdLst>
                <a:gd name="connsiteX0" fmla="*/ 0 w 6996223"/>
                <a:gd name="connsiteY0" fmla="*/ 2534777 h 3019023"/>
                <a:gd name="connsiteX1" fmla="*/ 1913860 w 6996223"/>
                <a:gd name="connsiteY1" fmla="*/ 2832489 h 3019023"/>
                <a:gd name="connsiteX2" fmla="*/ 5167423 w 6996223"/>
                <a:gd name="connsiteY2" fmla="*/ 46759 h 3019023"/>
                <a:gd name="connsiteX3" fmla="*/ 6996223 w 6996223"/>
                <a:gd name="connsiteY3" fmla="*/ 1088749 h 3019023"/>
              </a:gdLst>
              <a:ahLst/>
              <a:cxnLst>
                <a:cxn ang="0">
                  <a:pos x="connsiteX0" y="connsiteY0"/>
                </a:cxn>
                <a:cxn ang="0">
                  <a:pos x="connsiteX1" y="connsiteY1"/>
                </a:cxn>
                <a:cxn ang="0">
                  <a:pos x="connsiteX2" y="connsiteY2"/>
                </a:cxn>
                <a:cxn ang="0">
                  <a:pos x="connsiteX3" y="connsiteY3"/>
                </a:cxn>
              </a:cxnLst>
              <a:rect l="l" t="t" r="r" b="b"/>
              <a:pathLst>
                <a:path w="6996223" h="3019023">
                  <a:moveTo>
                    <a:pt x="0" y="2534777"/>
                  </a:moveTo>
                  <a:cubicBezTo>
                    <a:pt x="526311" y="2890968"/>
                    <a:pt x="1052623" y="3247159"/>
                    <a:pt x="1913860" y="2832489"/>
                  </a:cubicBezTo>
                  <a:cubicBezTo>
                    <a:pt x="2775097" y="2417819"/>
                    <a:pt x="4320363" y="337382"/>
                    <a:pt x="5167423" y="46759"/>
                  </a:cubicBezTo>
                  <a:cubicBezTo>
                    <a:pt x="6014483" y="-243864"/>
                    <a:pt x="6663070" y="907996"/>
                    <a:pt x="6996223" y="1088749"/>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Frame 19">
              <a:extLst>
                <a:ext uri="{FF2B5EF4-FFF2-40B4-BE49-F238E27FC236}">
                  <a16:creationId xmlns:a16="http://schemas.microsoft.com/office/drawing/2014/main" id="{8919A25B-33F9-0A44-895F-BB70F9A5CE2D}"/>
                </a:ext>
              </a:extLst>
            </p:cNvPr>
            <p:cNvSpPr/>
            <p:nvPr/>
          </p:nvSpPr>
          <p:spPr>
            <a:xfrm>
              <a:off x="3420532" y="6799550"/>
              <a:ext cx="8360342" cy="4649789"/>
            </a:xfrm>
            <a:prstGeom prst="frame">
              <a:avLst>
                <a:gd name="adj1" fmla="val 99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1" name="TextBox 20">
              <a:extLst>
                <a:ext uri="{FF2B5EF4-FFF2-40B4-BE49-F238E27FC236}">
                  <a16:creationId xmlns:a16="http://schemas.microsoft.com/office/drawing/2014/main" id="{907A9D33-F48B-904C-A320-FEAA7DD1DF69}"/>
                </a:ext>
              </a:extLst>
            </p:cNvPr>
            <p:cNvSpPr txBox="1"/>
            <p:nvPr/>
          </p:nvSpPr>
          <p:spPr>
            <a:xfrm>
              <a:off x="3621508" y="9227537"/>
              <a:ext cx="2749829" cy="1186060"/>
            </a:xfrm>
            <a:prstGeom prst="rect">
              <a:avLst/>
            </a:prstGeom>
            <a:noFill/>
          </p:spPr>
          <p:txBody>
            <a:bodyPr wrap="square" rtlCol="0">
              <a:spAutoFit/>
            </a:bodyPr>
            <a:lstStyle/>
            <a:p>
              <a:pPr marL="85725" indent="-85725">
                <a:buFont typeface="Arial" panose="020B0604020202020204" pitchFamily="34" charset="0"/>
                <a:buChar char="•"/>
              </a:pPr>
              <a:r>
                <a:rPr lang="en-US" sz="2400" b="1" dirty="0">
                  <a:solidFill>
                    <a:schemeClr val="accent1"/>
                  </a:solidFill>
                </a:rPr>
                <a:t>Less Selective</a:t>
              </a:r>
            </a:p>
            <a:p>
              <a:pPr marL="85725" indent="-85725">
                <a:buFont typeface="Arial" panose="020B0604020202020204" pitchFamily="34" charset="0"/>
                <a:buChar char="•"/>
              </a:pPr>
              <a:r>
                <a:rPr lang="en-US" sz="2400" b="1" dirty="0">
                  <a:solidFill>
                    <a:schemeClr val="accent1"/>
                  </a:solidFill>
                </a:rPr>
                <a:t>Charge Less</a:t>
              </a:r>
            </a:p>
          </p:txBody>
        </p:sp>
        <p:sp>
          <p:nvSpPr>
            <p:cNvPr id="25" name="TextBox 24">
              <a:extLst>
                <a:ext uri="{FF2B5EF4-FFF2-40B4-BE49-F238E27FC236}">
                  <a16:creationId xmlns:a16="http://schemas.microsoft.com/office/drawing/2014/main" id="{B5FD1264-FA49-9649-9494-80DB0952D2A8}"/>
                </a:ext>
              </a:extLst>
            </p:cNvPr>
            <p:cNvSpPr txBox="1"/>
            <p:nvPr/>
          </p:nvSpPr>
          <p:spPr>
            <a:xfrm>
              <a:off x="8895169" y="7932600"/>
              <a:ext cx="2885705" cy="1186060"/>
            </a:xfrm>
            <a:prstGeom prst="rect">
              <a:avLst/>
            </a:prstGeom>
            <a:noFill/>
          </p:spPr>
          <p:txBody>
            <a:bodyPr wrap="square" rtlCol="0">
              <a:spAutoFit/>
            </a:bodyPr>
            <a:lstStyle/>
            <a:p>
              <a:pPr marL="85725" indent="-85725">
                <a:buFont typeface="Arial" panose="020B0604020202020204" pitchFamily="34" charset="0"/>
                <a:buChar char="•"/>
              </a:pPr>
              <a:r>
                <a:rPr lang="en-US" sz="2400" b="1" dirty="0">
                  <a:solidFill>
                    <a:schemeClr val="accent1"/>
                  </a:solidFill>
                </a:rPr>
                <a:t>More Selective</a:t>
              </a:r>
            </a:p>
            <a:p>
              <a:pPr marL="85725" indent="-85725">
                <a:buFont typeface="Arial" panose="020B0604020202020204" pitchFamily="34" charset="0"/>
                <a:buChar char="•"/>
              </a:pPr>
              <a:r>
                <a:rPr lang="en-US" sz="2400" b="1" dirty="0">
                  <a:solidFill>
                    <a:schemeClr val="accent1"/>
                  </a:solidFill>
                </a:rPr>
                <a:t>Charge More</a:t>
              </a:r>
            </a:p>
          </p:txBody>
        </p:sp>
        <p:sp>
          <p:nvSpPr>
            <p:cNvPr id="22" name="TextBox 21">
              <a:extLst>
                <a:ext uri="{FF2B5EF4-FFF2-40B4-BE49-F238E27FC236}">
                  <a16:creationId xmlns:a16="http://schemas.microsoft.com/office/drawing/2014/main" id="{3418E9F6-35FC-0343-80E5-D98B710AC11A}"/>
                </a:ext>
              </a:extLst>
            </p:cNvPr>
            <p:cNvSpPr txBox="1"/>
            <p:nvPr/>
          </p:nvSpPr>
          <p:spPr>
            <a:xfrm>
              <a:off x="4167964" y="6226146"/>
              <a:ext cx="6832452" cy="501794"/>
            </a:xfrm>
            <a:prstGeom prst="rect">
              <a:avLst/>
            </a:prstGeom>
            <a:noFill/>
          </p:spPr>
          <p:txBody>
            <a:bodyPr wrap="square" rtlCol="0">
              <a:spAutoFit/>
            </a:bodyPr>
            <a:lstStyle/>
            <a:p>
              <a:r>
                <a:rPr lang="en-US" sz="2700" b="1" dirty="0">
                  <a:solidFill>
                    <a:schemeClr val="accent1">
                      <a:lumMod val="60000"/>
                      <a:lumOff val="40000"/>
                    </a:schemeClr>
                  </a:solidFill>
                </a:rPr>
                <a:t>New Business Growth Cycle</a:t>
              </a:r>
            </a:p>
          </p:txBody>
        </p:sp>
      </p:grpSp>
      <p:sp>
        <p:nvSpPr>
          <p:cNvPr id="23" name="Rectangle 22">
            <a:extLst>
              <a:ext uri="{FF2B5EF4-FFF2-40B4-BE49-F238E27FC236}">
                <a16:creationId xmlns:a16="http://schemas.microsoft.com/office/drawing/2014/main" id="{6B989D7E-1E40-1B4A-8AC4-F5A11C7CFD5E}"/>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Logo&#10;&#10;Description automatically generated">
            <a:extLst>
              <a:ext uri="{FF2B5EF4-FFF2-40B4-BE49-F238E27FC236}">
                <a16:creationId xmlns:a16="http://schemas.microsoft.com/office/drawing/2014/main" id="{0CDD9A74-B117-D348-8BEE-FDEC33974972}"/>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9" name="Rectangle 28">
            <a:extLst>
              <a:ext uri="{FF2B5EF4-FFF2-40B4-BE49-F238E27FC236}">
                <a16:creationId xmlns:a16="http://schemas.microsoft.com/office/drawing/2014/main" id="{9B671177-0F56-EC4B-A365-1733961B5E17}"/>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30" name="Rectangle 29">
            <a:extLst>
              <a:ext uri="{FF2B5EF4-FFF2-40B4-BE49-F238E27FC236}">
                <a16:creationId xmlns:a16="http://schemas.microsoft.com/office/drawing/2014/main" id="{A040CB9A-99E9-674D-8FBD-13FF7D7BA4F4}"/>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31" name="Picture 30" descr="A picture containing text, sign&#10;&#10;Description automatically generated">
            <a:extLst>
              <a:ext uri="{FF2B5EF4-FFF2-40B4-BE49-F238E27FC236}">
                <a16:creationId xmlns:a16="http://schemas.microsoft.com/office/drawing/2014/main" id="{05CC85A4-D5C7-1544-AE10-E0E7BC5E0E66}"/>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851509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643529-6289-D446-8FC6-CAD6A6239E08}"/>
              </a:ext>
            </a:extLst>
          </p:cNvPr>
          <p:cNvSpPr/>
          <p:nvPr/>
        </p:nvSpPr>
        <p:spPr>
          <a:xfrm>
            <a:off x="1" y="0"/>
            <a:ext cx="4962620" cy="653677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using a computer&#10;&#10;Description automatically generated">
            <a:extLst>
              <a:ext uri="{FF2B5EF4-FFF2-40B4-BE49-F238E27FC236}">
                <a16:creationId xmlns:a16="http://schemas.microsoft.com/office/drawing/2014/main" id="{C0F5392D-AE5E-AA4C-BE12-F1AB9169AA8D}"/>
              </a:ext>
            </a:extLst>
          </p:cNvPr>
          <p:cNvPicPr>
            <a:picLocks noChangeAspect="1"/>
          </p:cNvPicPr>
          <p:nvPr/>
        </p:nvPicPr>
        <p:blipFill>
          <a:blip r:embed="rId2"/>
          <a:stretch>
            <a:fillRect/>
          </a:stretch>
        </p:blipFill>
        <p:spPr>
          <a:xfrm>
            <a:off x="0" y="0"/>
            <a:ext cx="4571553" cy="6858000"/>
          </a:xfrm>
          <a:prstGeom prst="rect">
            <a:avLst/>
          </a:prstGeom>
        </p:spPr>
      </p:pic>
      <p:sp>
        <p:nvSpPr>
          <p:cNvPr id="12" name="Rectangle 11">
            <a:extLst>
              <a:ext uri="{FF2B5EF4-FFF2-40B4-BE49-F238E27FC236}">
                <a16:creationId xmlns:a16="http://schemas.microsoft.com/office/drawing/2014/main" id="{2FC6EE55-0AB4-7748-9A25-90F7B9015BA9}"/>
              </a:ext>
            </a:extLst>
          </p:cNvPr>
          <p:cNvSpPr/>
          <p:nvPr/>
        </p:nvSpPr>
        <p:spPr>
          <a:xfrm rot="5400000">
            <a:off x="2982888" y="3009744"/>
            <a:ext cx="4282966" cy="323505"/>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E53080-E37F-D44B-B728-F8D9156062A1}"/>
              </a:ext>
            </a:extLst>
          </p:cNvPr>
          <p:cNvSpPr txBox="1"/>
          <p:nvPr/>
        </p:nvSpPr>
        <p:spPr>
          <a:xfrm>
            <a:off x="6095999" y="785640"/>
            <a:ext cx="5444359" cy="707886"/>
          </a:xfrm>
          <a:prstGeom prst="rect">
            <a:avLst/>
          </a:prstGeom>
          <a:noFill/>
        </p:spPr>
        <p:txBody>
          <a:bodyPr wrap="square" rtlCol="0">
            <a:spAutoFit/>
          </a:bodyPr>
          <a:lstStyle/>
          <a:p>
            <a:r>
              <a:rPr lang="en-US" sz="4000" b="1" dirty="0"/>
              <a:t>Overview</a:t>
            </a:r>
          </a:p>
        </p:txBody>
      </p:sp>
      <p:sp>
        <p:nvSpPr>
          <p:cNvPr id="3" name="TextBox 2">
            <a:extLst>
              <a:ext uri="{FF2B5EF4-FFF2-40B4-BE49-F238E27FC236}">
                <a16:creationId xmlns:a16="http://schemas.microsoft.com/office/drawing/2014/main" id="{E7CC4E6E-2D1A-964D-B2BD-169870A878F4}"/>
              </a:ext>
            </a:extLst>
          </p:cNvPr>
          <p:cNvSpPr txBox="1"/>
          <p:nvPr/>
        </p:nvSpPr>
        <p:spPr>
          <a:xfrm>
            <a:off x="6181513" y="1427378"/>
            <a:ext cx="5444359" cy="4847481"/>
          </a:xfrm>
          <a:prstGeom prst="rect">
            <a:avLst/>
          </a:prstGeom>
          <a:noFill/>
        </p:spPr>
        <p:txBody>
          <a:bodyPr wrap="square" rtlCol="0">
            <a:spAutoFit/>
          </a:bodyPr>
          <a:lstStyle/>
          <a:p>
            <a:pPr marL="342900" indent="-342900">
              <a:buFont typeface="Arial" panose="020B0604020202020204" pitchFamily="34" charset="0"/>
              <a:buChar char="•"/>
            </a:pPr>
            <a:r>
              <a:rPr lang="en-US" sz="2300" dirty="0"/>
              <a:t>Mindset: Right Now</a:t>
            </a:r>
          </a:p>
          <a:p>
            <a:pPr marL="342900" indent="-342900">
              <a:buFont typeface="Arial" panose="020B0604020202020204" pitchFamily="34" charset="0"/>
              <a:buChar char="•"/>
            </a:pPr>
            <a:r>
              <a:rPr lang="en-US" sz="2300" dirty="0"/>
              <a:t>The 5 Key Law Firm System Wide KPI’s</a:t>
            </a:r>
          </a:p>
          <a:p>
            <a:pPr lvl="1"/>
            <a:r>
              <a:rPr lang="en-US" i="1" dirty="0"/>
              <a:t>Marketing, Client Engagement, Finances, Employee Productivity, Innovation &amp; Technology</a:t>
            </a:r>
            <a:endParaRPr lang="en-US" sz="2400" i="1" dirty="0"/>
          </a:p>
          <a:p>
            <a:pPr marL="342900" indent="-342900">
              <a:buFont typeface="Arial" panose="020B0604020202020204" pitchFamily="34" charset="0"/>
              <a:buChar char="•"/>
            </a:pPr>
            <a:r>
              <a:rPr lang="en-US" sz="2300" dirty="0"/>
              <a:t>Evaluate &amp; Adjust KPI’s for Success</a:t>
            </a:r>
          </a:p>
          <a:p>
            <a:pPr marL="342900" indent="-342900">
              <a:buFont typeface="Arial" panose="020B0604020202020204" pitchFamily="34" charset="0"/>
              <a:buChar char="•"/>
            </a:pPr>
            <a:r>
              <a:rPr lang="en-US" sz="2300" dirty="0"/>
              <a:t>New Ways to Monitor and Increase your Team’s Productivity</a:t>
            </a:r>
          </a:p>
          <a:p>
            <a:pPr marL="342900" indent="-342900">
              <a:buFont typeface="Arial" panose="020B0604020202020204" pitchFamily="34" charset="0"/>
              <a:buChar char="•"/>
            </a:pPr>
            <a:r>
              <a:rPr lang="en-US" sz="2300" dirty="0"/>
              <a:t>Opportunities that COVID and Virtual Work Environment have created for Expansion</a:t>
            </a:r>
          </a:p>
          <a:p>
            <a:pPr marL="342900" indent="-342900">
              <a:buFont typeface="Arial" panose="020B0604020202020204" pitchFamily="34" charset="0"/>
              <a:buChar char="•"/>
            </a:pPr>
            <a:r>
              <a:rPr lang="en-US" sz="2300" dirty="0"/>
              <a:t>How to Keep and Maintain Talent</a:t>
            </a:r>
          </a:p>
          <a:p>
            <a:pPr marL="342900" indent="-342900">
              <a:buFont typeface="Arial" panose="020B0604020202020204" pitchFamily="34" charset="0"/>
              <a:buChar char="•"/>
            </a:pPr>
            <a:r>
              <a:rPr lang="en-US" sz="2300" dirty="0"/>
              <a:t>New Ways to Engage with Clients and Virtual Networking</a:t>
            </a:r>
          </a:p>
          <a:p>
            <a:pPr marL="342900" indent="-342900">
              <a:buFont typeface="+mj-lt"/>
              <a:buAutoNum type="arabicPeriod"/>
            </a:pPr>
            <a:endParaRPr lang="en-US" dirty="0"/>
          </a:p>
        </p:txBody>
      </p:sp>
      <p:sp>
        <p:nvSpPr>
          <p:cNvPr id="14" name="Rectangle 13">
            <a:extLst>
              <a:ext uri="{FF2B5EF4-FFF2-40B4-BE49-F238E27FC236}">
                <a16:creationId xmlns:a16="http://schemas.microsoft.com/office/drawing/2014/main" id="{93F65330-A27B-3640-9E98-542063890BEB}"/>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25AFA607-BABF-2B43-984D-A54FA4D77482}"/>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6" name="Rectangle 15">
            <a:extLst>
              <a:ext uri="{FF2B5EF4-FFF2-40B4-BE49-F238E27FC236}">
                <a16:creationId xmlns:a16="http://schemas.microsoft.com/office/drawing/2014/main" id="{3DECDECA-8DF2-6641-AC00-FFC2ECC0A68B}"/>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7" name="Rectangle 16">
            <a:extLst>
              <a:ext uri="{FF2B5EF4-FFF2-40B4-BE49-F238E27FC236}">
                <a16:creationId xmlns:a16="http://schemas.microsoft.com/office/drawing/2014/main" id="{2B71A4F3-9C76-3A43-9220-F22AFBE97ED8}"/>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8" name="Picture 17" descr="A picture containing text, sign&#10;&#10;Description automatically generated">
            <a:extLst>
              <a:ext uri="{FF2B5EF4-FFF2-40B4-BE49-F238E27FC236}">
                <a16:creationId xmlns:a16="http://schemas.microsoft.com/office/drawing/2014/main" id="{99AE802C-5C73-1044-AA67-BD0AA182B889}"/>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4239706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piece of paper&#10;&#10;Description automatically generated">
            <a:extLst>
              <a:ext uri="{FF2B5EF4-FFF2-40B4-BE49-F238E27FC236}">
                <a16:creationId xmlns:a16="http://schemas.microsoft.com/office/drawing/2014/main" id="{FF302CBD-6B89-FB42-88F3-37D8F492C9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245" y="688051"/>
            <a:ext cx="7769067" cy="4823079"/>
          </a:xfrm>
          <a:prstGeom prst="rect">
            <a:avLst/>
          </a:prstGeom>
        </p:spPr>
      </p:pic>
      <p:sp>
        <p:nvSpPr>
          <p:cNvPr id="16" name="TextBox 15">
            <a:extLst>
              <a:ext uri="{FF2B5EF4-FFF2-40B4-BE49-F238E27FC236}">
                <a16:creationId xmlns:a16="http://schemas.microsoft.com/office/drawing/2014/main" id="{9621A2C8-AF10-D642-94F4-7147215457EE}"/>
              </a:ext>
            </a:extLst>
          </p:cNvPr>
          <p:cNvSpPr txBox="1"/>
          <p:nvPr/>
        </p:nvSpPr>
        <p:spPr>
          <a:xfrm>
            <a:off x="8128689" y="2260684"/>
            <a:ext cx="3110611" cy="2308324"/>
          </a:xfrm>
          <a:prstGeom prst="rect">
            <a:avLst/>
          </a:prstGeom>
          <a:noFill/>
        </p:spPr>
        <p:txBody>
          <a:bodyPr wrap="square" rtlCol="0">
            <a:spAutoFit/>
          </a:bodyPr>
          <a:lstStyle/>
          <a:p>
            <a:r>
              <a:rPr lang="en-US" dirty="0"/>
              <a:t>Available on Amazon OR email </a:t>
            </a:r>
            <a:r>
              <a:rPr lang="en-US" dirty="0">
                <a:hlinkClick r:id="rId3"/>
              </a:rPr>
              <a:t>David@PiedmontAve.com</a:t>
            </a:r>
            <a:r>
              <a:rPr lang="en-US" dirty="0"/>
              <a:t> to get your FREE PDF</a:t>
            </a:r>
          </a:p>
          <a:p>
            <a:endParaRPr lang="en-US" dirty="0"/>
          </a:p>
          <a:p>
            <a:r>
              <a:rPr lang="en-US" dirty="0"/>
              <a:t>Have more specific questions? Schedule free Consultation call at: </a:t>
            </a:r>
            <a:r>
              <a:rPr lang="en-US" dirty="0">
                <a:solidFill>
                  <a:schemeClr val="tx1">
                    <a:lumMod val="85000"/>
                    <a:lumOff val="15000"/>
                  </a:schemeClr>
                </a:solidFill>
                <a:hlinkClick r:id="rId4"/>
              </a:rPr>
              <a:t>www.PiedmontAve.com</a:t>
            </a:r>
            <a:r>
              <a:rPr lang="en-US" dirty="0">
                <a:solidFill>
                  <a:schemeClr val="tx1">
                    <a:lumMod val="85000"/>
                    <a:lumOff val="15000"/>
                  </a:schemeClr>
                </a:solidFill>
              </a:rPr>
              <a:t> </a:t>
            </a:r>
            <a:endParaRPr lang="en-US" dirty="0"/>
          </a:p>
          <a:p>
            <a:r>
              <a:rPr lang="en-US" dirty="0"/>
              <a:t> </a:t>
            </a:r>
          </a:p>
        </p:txBody>
      </p:sp>
      <p:sp>
        <p:nvSpPr>
          <p:cNvPr id="12" name="Rectangle 11">
            <a:extLst>
              <a:ext uri="{FF2B5EF4-FFF2-40B4-BE49-F238E27FC236}">
                <a16:creationId xmlns:a16="http://schemas.microsoft.com/office/drawing/2014/main" id="{FEF34EBD-D4FD-CA4A-B7B2-FE6545C23D4C}"/>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a:extLst>
              <a:ext uri="{FF2B5EF4-FFF2-40B4-BE49-F238E27FC236}">
                <a16:creationId xmlns:a16="http://schemas.microsoft.com/office/drawing/2014/main" id="{2872C61F-0CFC-E740-9411-99629B458B11}"/>
              </a:ext>
            </a:extLst>
          </p:cNvPr>
          <p:cNvPicPr>
            <a:picLocks noChangeAspect="1"/>
          </p:cNvPicPr>
          <p:nvPr/>
        </p:nvPicPr>
        <p:blipFill>
          <a:blip r:embed="rId5"/>
          <a:stretch>
            <a:fillRect/>
          </a:stretch>
        </p:blipFill>
        <p:spPr>
          <a:xfrm>
            <a:off x="9484612" y="6036840"/>
            <a:ext cx="1906875" cy="584775"/>
          </a:xfrm>
          <a:prstGeom prst="rect">
            <a:avLst/>
          </a:prstGeom>
        </p:spPr>
      </p:pic>
      <p:sp>
        <p:nvSpPr>
          <p:cNvPr id="19" name="Rectangle 18">
            <a:extLst>
              <a:ext uri="{FF2B5EF4-FFF2-40B4-BE49-F238E27FC236}">
                <a16:creationId xmlns:a16="http://schemas.microsoft.com/office/drawing/2014/main" id="{C4266587-4B8D-3D42-B4C5-F7DFEBB00655}"/>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0" name="Rectangle 19">
            <a:extLst>
              <a:ext uri="{FF2B5EF4-FFF2-40B4-BE49-F238E27FC236}">
                <a16:creationId xmlns:a16="http://schemas.microsoft.com/office/drawing/2014/main" id="{8287B868-290A-4C40-8901-C78626775296}"/>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1" name="Picture 20" descr="A picture containing text, sign&#10;&#10;Description automatically generated">
            <a:extLst>
              <a:ext uri="{FF2B5EF4-FFF2-40B4-BE49-F238E27FC236}">
                <a16:creationId xmlns:a16="http://schemas.microsoft.com/office/drawing/2014/main" id="{BD9EC1D4-ECBF-2A49-B1A6-7470236E337E}"/>
              </a:ext>
            </a:extLst>
          </p:cNvPr>
          <p:cNvPicPr>
            <a:picLocks noChangeAspect="1"/>
          </p:cNvPicPr>
          <p:nvPr/>
        </p:nvPicPr>
        <p:blipFill>
          <a:blip r:embed="rId6"/>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4018126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6E0E21D-F6AE-D147-919C-C72E18316FD9}"/>
              </a:ext>
            </a:extLst>
          </p:cNvPr>
          <p:cNvSpPr>
            <a:spLocks noGrp="1"/>
          </p:cNvSpPr>
          <p:nvPr>
            <p:ph type="sldNum" sz="quarter" idx="12"/>
          </p:nvPr>
        </p:nvSpPr>
        <p:spPr/>
        <p:txBody>
          <a:bodyPr/>
          <a:lstStyle/>
          <a:p>
            <a:fld id="{7B74FC4B-DCD9-1A40-889C-B243F429AB1C}" type="slidenum">
              <a:rPr lang="en-US" smtClean="0"/>
              <a:t>48</a:t>
            </a:fld>
            <a:endParaRPr lang="en-US"/>
          </a:p>
        </p:txBody>
      </p:sp>
      <p:sp>
        <p:nvSpPr>
          <p:cNvPr id="11" name="Rectangle 10">
            <a:extLst>
              <a:ext uri="{FF2B5EF4-FFF2-40B4-BE49-F238E27FC236}">
                <a16:creationId xmlns:a16="http://schemas.microsoft.com/office/drawing/2014/main" id="{1EC595EB-DB05-C245-B0B2-89DBE62AB2B0}"/>
              </a:ext>
            </a:extLst>
          </p:cNvPr>
          <p:cNvSpPr/>
          <p:nvPr/>
        </p:nvSpPr>
        <p:spPr>
          <a:xfrm>
            <a:off x="977463" y="-53283"/>
            <a:ext cx="4285492" cy="6911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BF8845-CFF8-834C-96B4-A2A4F1537D61}"/>
              </a:ext>
            </a:extLst>
          </p:cNvPr>
          <p:cNvSpPr txBox="1"/>
          <p:nvPr/>
        </p:nvSpPr>
        <p:spPr>
          <a:xfrm>
            <a:off x="6974617" y="4408469"/>
            <a:ext cx="4068417" cy="1169551"/>
          </a:xfrm>
          <a:prstGeom prst="rect">
            <a:avLst/>
          </a:prstGeom>
          <a:noFill/>
        </p:spPr>
        <p:txBody>
          <a:bodyPr wrap="square" rtlCol="0">
            <a:spAutoFit/>
          </a:bodyPr>
          <a:lstStyle/>
          <a:p>
            <a:r>
              <a:rPr lang="en-US" sz="1600" dirty="0">
                <a:hlinkClick r:id="rId2"/>
              </a:rPr>
              <a:t>www.PiedmontAve.com</a:t>
            </a:r>
            <a:r>
              <a:rPr lang="en-US" sz="1600" dirty="0"/>
              <a:t> </a:t>
            </a:r>
          </a:p>
          <a:p>
            <a:endParaRPr lang="en-US" dirty="0"/>
          </a:p>
          <a:p>
            <a:r>
              <a:rPr lang="en-US" dirty="0"/>
              <a:t>Learn more at </a:t>
            </a:r>
          </a:p>
          <a:p>
            <a:r>
              <a:rPr lang="en-US" dirty="0">
                <a:solidFill>
                  <a:schemeClr val="tx1">
                    <a:lumMod val="75000"/>
                    <a:lumOff val="25000"/>
                  </a:schemeClr>
                </a:solidFill>
                <a:hlinkClick r:id="rId3"/>
              </a:rPr>
              <a:t>www.PiedmontAve.com/Law</a:t>
            </a:r>
            <a:r>
              <a:rPr lang="en-US" dirty="0">
                <a:solidFill>
                  <a:schemeClr val="tx1">
                    <a:lumMod val="75000"/>
                    <a:lumOff val="25000"/>
                  </a:schemeClr>
                </a:solidFill>
              </a:rPr>
              <a:t>  </a:t>
            </a:r>
            <a:endParaRPr lang="en-US" dirty="0">
              <a:solidFill>
                <a:schemeClr val="tx1">
                  <a:lumMod val="75000"/>
                  <a:lumOff val="25000"/>
                </a:schemeClr>
              </a:solidFill>
              <a:latin typeface="DIN Condensed" pitchFamily="2" charset="0"/>
            </a:endParaRPr>
          </a:p>
        </p:txBody>
      </p:sp>
      <p:sp>
        <p:nvSpPr>
          <p:cNvPr id="9" name="TextBox 8">
            <a:extLst>
              <a:ext uri="{FF2B5EF4-FFF2-40B4-BE49-F238E27FC236}">
                <a16:creationId xmlns:a16="http://schemas.microsoft.com/office/drawing/2014/main" id="{7ADB3FDC-0DF9-D64A-B2FD-05B5740F66B4}"/>
              </a:ext>
            </a:extLst>
          </p:cNvPr>
          <p:cNvSpPr txBox="1"/>
          <p:nvPr/>
        </p:nvSpPr>
        <p:spPr>
          <a:xfrm>
            <a:off x="6702159" y="870732"/>
            <a:ext cx="5260428" cy="769441"/>
          </a:xfrm>
          <a:prstGeom prst="rect">
            <a:avLst/>
          </a:prstGeom>
          <a:noFill/>
        </p:spPr>
        <p:txBody>
          <a:bodyPr wrap="square" rtlCol="0">
            <a:spAutoFit/>
          </a:bodyPr>
          <a:lstStyle/>
          <a:p>
            <a:r>
              <a:rPr lang="en-US" sz="4400" b="1" dirty="0"/>
              <a:t>Keep In Touch</a:t>
            </a:r>
          </a:p>
        </p:txBody>
      </p:sp>
      <p:sp>
        <p:nvSpPr>
          <p:cNvPr id="19" name="TextBox 18">
            <a:extLst>
              <a:ext uri="{FF2B5EF4-FFF2-40B4-BE49-F238E27FC236}">
                <a16:creationId xmlns:a16="http://schemas.microsoft.com/office/drawing/2014/main" id="{7CF10E02-8DCE-7242-80AE-B6F73EAC953B}"/>
              </a:ext>
            </a:extLst>
          </p:cNvPr>
          <p:cNvSpPr txBox="1"/>
          <p:nvPr/>
        </p:nvSpPr>
        <p:spPr>
          <a:xfrm>
            <a:off x="7761304" y="2308079"/>
            <a:ext cx="2252870" cy="646331"/>
          </a:xfrm>
          <a:prstGeom prst="rect">
            <a:avLst/>
          </a:prstGeom>
          <a:noFill/>
        </p:spPr>
        <p:txBody>
          <a:bodyPr wrap="square" rtlCol="0">
            <a:spAutoFit/>
          </a:bodyPr>
          <a:lstStyle/>
          <a:p>
            <a:r>
              <a:rPr lang="en-US" dirty="0">
                <a:latin typeface="Arial" panose="020B0604020202020204" pitchFamily="34" charset="0"/>
              </a:rPr>
              <a:t>510-761-5895</a:t>
            </a:r>
            <a:endParaRPr lang="en-US" dirty="0"/>
          </a:p>
          <a:p>
            <a:endParaRPr lang="en-US" dirty="0"/>
          </a:p>
        </p:txBody>
      </p:sp>
      <p:sp>
        <p:nvSpPr>
          <p:cNvPr id="20" name="TextBox 19">
            <a:extLst>
              <a:ext uri="{FF2B5EF4-FFF2-40B4-BE49-F238E27FC236}">
                <a16:creationId xmlns:a16="http://schemas.microsoft.com/office/drawing/2014/main" id="{BFF28E5B-6D5D-4446-80BA-7988E6208EF3}"/>
              </a:ext>
            </a:extLst>
          </p:cNvPr>
          <p:cNvSpPr txBox="1"/>
          <p:nvPr/>
        </p:nvSpPr>
        <p:spPr>
          <a:xfrm>
            <a:off x="7761304" y="2854720"/>
            <a:ext cx="2635348" cy="646331"/>
          </a:xfrm>
          <a:prstGeom prst="rect">
            <a:avLst/>
          </a:prstGeom>
          <a:noFill/>
        </p:spPr>
        <p:txBody>
          <a:bodyPr wrap="square" rtlCol="0">
            <a:spAutoFit/>
          </a:bodyPr>
          <a:lstStyle/>
          <a:p>
            <a:r>
              <a:rPr lang="en-US" dirty="0" err="1"/>
              <a:t>David@PiedmontAve.com</a:t>
            </a:r>
            <a:endParaRPr lang="en-US" dirty="0"/>
          </a:p>
          <a:p>
            <a:endParaRPr lang="en-US" dirty="0"/>
          </a:p>
        </p:txBody>
      </p:sp>
      <p:sp>
        <p:nvSpPr>
          <p:cNvPr id="21" name="TextBox 20">
            <a:extLst>
              <a:ext uri="{FF2B5EF4-FFF2-40B4-BE49-F238E27FC236}">
                <a16:creationId xmlns:a16="http://schemas.microsoft.com/office/drawing/2014/main" id="{08818278-33DF-6A46-9B0B-43527DE0C954}"/>
              </a:ext>
            </a:extLst>
          </p:cNvPr>
          <p:cNvSpPr txBox="1"/>
          <p:nvPr/>
        </p:nvSpPr>
        <p:spPr>
          <a:xfrm>
            <a:off x="7813926" y="3427280"/>
            <a:ext cx="2635347" cy="369332"/>
          </a:xfrm>
          <a:prstGeom prst="rect">
            <a:avLst/>
          </a:prstGeom>
          <a:noFill/>
        </p:spPr>
        <p:txBody>
          <a:bodyPr wrap="square" rtlCol="0">
            <a:spAutoFit/>
          </a:bodyPr>
          <a:lstStyle/>
          <a:p>
            <a:r>
              <a:rPr lang="en-US" dirty="0" err="1">
                <a:solidFill>
                  <a:schemeClr val="tx1">
                    <a:lumMod val="85000"/>
                    <a:lumOff val="15000"/>
                  </a:schemeClr>
                </a:solidFill>
              </a:rPr>
              <a:t>www.PiedmontAve.com</a:t>
            </a:r>
            <a:endParaRPr lang="en-US" dirty="0"/>
          </a:p>
        </p:txBody>
      </p:sp>
      <p:pic>
        <p:nvPicPr>
          <p:cNvPr id="22" name="Graphic 21" descr="Speaker Phone">
            <a:extLst>
              <a:ext uri="{FF2B5EF4-FFF2-40B4-BE49-F238E27FC236}">
                <a16:creationId xmlns:a16="http://schemas.microsoft.com/office/drawing/2014/main" id="{9A128329-775A-CD4B-BAE1-B42F9FDDF34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41976" y="2223915"/>
            <a:ext cx="525429" cy="525429"/>
          </a:xfrm>
          <a:prstGeom prst="rect">
            <a:avLst/>
          </a:prstGeom>
        </p:spPr>
      </p:pic>
      <p:pic>
        <p:nvPicPr>
          <p:cNvPr id="23" name="Graphic 22" descr="Envelope">
            <a:extLst>
              <a:ext uri="{FF2B5EF4-FFF2-40B4-BE49-F238E27FC236}">
                <a16:creationId xmlns:a16="http://schemas.microsoft.com/office/drawing/2014/main" id="{9CC3AED3-CEB4-684B-B2AE-31C74BAAB6B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320039" y="2838542"/>
            <a:ext cx="457200" cy="457200"/>
          </a:xfrm>
          <a:prstGeom prst="rect">
            <a:avLst/>
          </a:prstGeom>
        </p:spPr>
      </p:pic>
      <p:pic>
        <p:nvPicPr>
          <p:cNvPr id="24" name="Graphic 23" descr="Internet">
            <a:extLst>
              <a:ext uri="{FF2B5EF4-FFF2-40B4-BE49-F238E27FC236}">
                <a16:creationId xmlns:a16="http://schemas.microsoft.com/office/drawing/2014/main" id="{BB56B4C7-8685-3B4C-87AF-6C1110BBDCA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80277" y="3301318"/>
            <a:ext cx="543124" cy="543124"/>
          </a:xfrm>
          <a:prstGeom prst="rect">
            <a:avLst/>
          </a:prstGeom>
        </p:spPr>
      </p:pic>
      <p:pic>
        <p:nvPicPr>
          <p:cNvPr id="3" name="Picture 2" descr="A person standing in front of a plane on a dock&#10;&#10;Description automatically generated with low confidence">
            <a:extLst>
              <a:ext uri="{FF2B5EF4-FFF2-40B4-BE49-F238E27FC236}">
                <a16:creationId xmlns:a16="http://schemas.microsoft.com/office/drawing/2014/main" id="{CB2FA322-F62D-A644-9B55-C396C542CEF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2503" y="525012"/>
            <a:ext cx="7033606" cy="5275204"/>
          </a:xfrm>
          <a:prstGeom prst="rect">
            <a:avLst/>
          </a:prstGeom>
        </p:spPr>
      </p:pic>
      <p:sp>
        <p:nvSpPr>
          <p:cNvPr id="29" name="Rectangle 28">
            <a:extLst>
              <a:ext uri="{FF2B5EF4-FFF2-40B4-BE49-F238E27FC236}">
                <a16:creationId xmlns:a16="http://schemas.microsoft.com/office/drawing/2014/main" id="{4AF43083-D156-7C40-9A31-D356341C8467}"/>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Logo&#10;&#10;Description automatically generated">
            <a:extLst>
              <a:ext uri="{FF2B5EF4-FFF2-40B4-BE49-F238E27FC236}">
                <a16:creationId xmlns:a16="http://schemas.microsoft.com/office/drawing/2014/main" id="{56D9D2B1-BA3D-6442-9ECE-6D0B75ADCFAE}"/>
              </a:ext>
            </a:extLst>
          </p:cNvPr>
          <p:cNvPicPr>
            <a:picLocks noChangeAspect="1"/>
          </p:cNvPicPr>
          <p:nvPr/>
        </p:nvPicPr>
        <p:blipFill>
          <a:blip r:embed="rId11"/>
          <a:stretch>
            <a:fillRect/>
          </a:stretch>
        </p:blipFill>
        <p:spPr>
          <a:xfrm>
            <a:off x="9484612" y="6036840"/>
            <a:ext cx="1906875" cy="584775"/>
          </a:xfrm>
          <a:prstGeom prst="rect">
            <a:avLst/>
          </a:prstGeom>
        </p:spPr>
      </p:pic>
      <p:sp>
        <p:nvSpPr>
          <p:cNvPr id="31" name="Rectangle 30">
            <a:extLst>
              <a:ext uri="{FF2B5EF4-FFF2-40B4-BE49-F238E27FC236}">
                <a16:creationId xmlns:a16="http://schemas.microsoft.com/office/drawing/2014/main" id="{E57C7A64-3A63-C349-88BE-5F4469DDC52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34" name="Rectangle 33">
            <a:extLst>
              <a:ext uri="{FF2B5EF4-FFF2-40B4-BE49-F238E27FC236}">
                <a16:creationId xmlns:a16="http://schemas.microsoft.com/office/drawing/2014/main" id="{E0715921-6CA5-734D-BD11-9126CD0B070F}"/>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35" name="Picture 34" descr="A picture containing text, sign&#10;&#10;Description automatically generated">
            <a:extLst>
              <a:ext uri="{FF2B5EF4-FFF2-40B4-BE49-F238E27FC236}">
                <a16:creationId xmlns:a16="http://schemas.microsoft.com/office/drawing/2014/main" id="{173E806E-B5F2-9F45-8BF6-49E13FA2F036}"/>
              </a:ext>
            </a:extLst>
          </p:cNvPr>
          <p:cNvPicPr>
            <a:picLocks noChangeAspect="1"/>
          </p:cNvPicPr>
          <p:nvPr/>
        </p:nvPicPr>
        <p:blipFill>
          <a:blip r:embed="rId12"/>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374988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white shirt&#10;&#10;Description automatically generated">
            <a:extLst>
              <a:ext uri="{FF2B5EF4-FFF2-40B4-BE49-F238E27FC236}">
                <a16:creationId xmlns:a16="http://schemas.microsoft.com/office/drawing/2014/main" id="{7C2FF940-0912-044F-8E29-844229D3F6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61258"/>
            <a:ext cx="12192000" cy="3710429"/>
          </a:xfrm>
          <a:prstGeom prst="rect">
            <a:avLst/>
          </a:prstGeom>
        </p:spPr>
      </p:pic>
      <p:sp>
        <p:nvSpPr>
          <p:cNvPr id="8" name="TextBox 7">
            <a:extLst>
              <a:ext uri="{FF2B5EF4-FFF2-40B4-BE49-F238E27FC236}">
                <a16:creationId xmlns:a16="http://schemas.microsoft.com/office/drawing/2014/main" id="{CF20AF23-AC88-984F-A615-6A6634A55BB6}"/>
              </a:ext>
            </a:extLst>
          </p:cNvPr>
          <p:cNvSpPr txBox="1"/>
          <p:nvPr/>
        </p:nvSpPr>
        <p:spPr>
          <a:xfrm>
            <a:off x="1903767" y="767255"/>
            <a:ext cx="4298731" cy="923330"/>
          </a:xfrm>
          <a:prstGeom prst="rect">
            <a:avLst/>
          </a:prstGeom>
          <a:noFill/>
        </p:spPr>
        <p:txBody>
          <a:bodyPr wrap="square" rtlCol="0">
            <a:spAutoFit/>
          </a:bodyPr>
          <a:lstStyle/>
          <a:p>
            <a:r>
              <a:rPr lang="en-US" sz="5400" b="1" dirty="0"/>
              <a:t>IN</a:t>
            </a:r>
          </a:p>
        </p:txBody>
      </p:sp>
      <p:sp>
        <p:nvSpPr>
          <p:cNvPr id="9" name="TextBox 8">
            <a:extLst>
              <a:ext uri="{FF2B5EF4-FFF2-40B4-BE49-F238E27FC236}">
                <a16:creationId xmlns:a16="http://schemas.microsoft.com/office/drawing/2014/main" id="{3EE75192-FF6F-7C4C-89AF-620020812477}"/>
              </a:ext>
            </a:extLst>
          </p:cNvPr>
          <p:cNvSpPr txBox="1"/>
          <p:nvPr/>
        </p:nvSpPr>
        <p:spPr>
          <a:xfrm>
            <a:off x="8138866" y="767255"/>
            <a:ext cx="4298731" cy="923330"/>
          </a:xfrm>
          <a:prstGeom prst="rect">
            <a:avLst/>
          </a:prstGeom>
          <a:noFill/>
        </p:spPr>
        <p:txBody>
          <a:bodyPr wrap="square" rtlCol="0">
            <a:spAutoFit/>
          </a:bodyPr>
          <a:lstStyle/>
          <a:p>
            <a:r>
              <a:rPr lang="en-US" sz="5400" b="1" dirty="0"/>
              <a:t>ON</a:t>
            </a:r>
          </a:p>
        </p:txBody>
      </p:sp>
      <p:sp>
        <p:nvSpPr>
          <p:cNvPr id="10" name="TextBox 9">
            <a:extLst>
              <a:ext uri="{FF2B5EF4-FFF2-40B4-BE49-F238E27FC236}">
                <a16:creationId xmlns:a16="http://schemas.microsoft.com/office/drawing/2014/main" id="{B0F80702-1603-D345-81E9-E66E7521A253}"/>
              </a:ext>
            </a:extLst>
          </p:cNvPr>
          <p:cNvSpPr txBox="1"/>
          <p:nvPr/>
        </p:nvSpPr>
        <p:spPr>
          <a:xfrm>
            <a:off x="8144121" y="1690585"/>
            <a:ext cx="214411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Growing Business</a:t>
            </a:r>
          </a:p>
          <a:p>
            <a:pPr marL="285750" indent="-285750">
              <a:buFont typeface="Arial" panose="020B0604020202020204" pitchFamily="34" charset="0"/>
              <a:buChar char="•"/>
            </a:pPr>
            <a:endParaRPr lang="en-US" sz="1600" dirty="0"/>
          </a:p>
        </p:txBody>
      </p:sp>
      <p:sp>
        <p:nvSpPr>
          <p:cNvPr id="11" name="TextBox 10">
            <a:extLst>
              <a:ext uri="{FF2B5EF4-FFF2-40B4-BE49-F238E27FC236}">
                <a16:creationId xmlns:a16="http://schemas.microsoft.com/office/drawing/2014/main" id="{32B4CA89-4053-5A42-A493-44FB30A1FF86}"/>
              </a:ext>
            </a:extLst>
          </p:cNvPr>
          <p:cNvSpPr txBox="1"/>
          <p:nvPr/>
        </p:nvSpPr>
        <p:spPr>
          <a:xfrm>
            <a:off x="1903767" y="1701095"/>
            <a:ext cx="2757454"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Day to Day Tasks</a:t>
            </a:r>
          </a:p>
        </p:txBody>
      </p:sp>
      <p:sp>
        <p:nvSpPr>
          <p:cNvPr id="12" name="Right Arrow 11">
            <a:extLst>
              <a:ext uri="{FF2B5EF4-FFF2-40B4-BE49-F238E27FC236}">
                <a16:creationId xmlns:a16="http://schemas.microsoft.com/office/drawing/2014/main" id="{7D4666D0-97F7-C046-B910-FBEF85BF8187}"/>
              </a:ext>
            </a:extLst>
          </p:cNvPr>
          <p:cNvSpPr/>
          <p:nvPr/>
        </p:nvSpPr>
        <p:spPr>
          <a:xfrm>
            <a:off x="4935920" y="1089855"/>
            <a:ext cx="2320159" cy="278129"/>
          </a:xfrm>
          <a:prstGeom prst="rightArrow">
            <a:avLst>
              <a:gd name="adj1" fmla="val 50000"/>
              <a:gd name="adj2" fmla="val 131248"/>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95A371-AA34-C449-ACCD-EB8484407E75}"/>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a:extLst>
              <a:ext uri="{FF2B5EF4-FFF2-40B4-BE49-F238E27FC236}">
                <a16:creationId xmlns:a16="http://schemas.microsoft.com/office/drawing/2014/main" id="{757BC970-855F-D941-8A94-3A25711A4061}"/>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9" name="Rectangle 18">
            <a:extLst>
              <a:ext uri="{FF2B5EF4-FFF2-40B4-BE49-F238E27FC236}">
                <a16:creationId xmlns:a16="http://schemas.microsoft.com/office/drawing/2014/main" id="{33BD86F8-0203-6940-A21D-6F4219A467B8}"/>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20" name="Rectangle 19">
            <a:extLst>
              <a:ext uri="{FF2B5EF4-FFF2-40B4-BE49-F238E27FC236}">
                <a16:creationId xmlns:a16="http://schemas.microsoft.com/office/drawing/2014/main" id="{DC91E27C-A89B-E94F-B71F-36C71D70700F}"/>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23" name="Picture 22" descr="A picture containing text, sign&#10;&#10;Description automatically generated">
            <a:extLst>
              <a:ext uri="{FF2B5EF4-FFF2-40B4-BE49-F238E27FC236}">
                <a16:creationId xmlns:a16="http://schemas.microsoft.com/office/drawing/2014/main" id="{757D0821-2981-9A49-9EAE-9428A6859F71}"/>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28821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nchor="t"/>
          <a:lstStyle/>
          <a:p>
            <a:pPr defTabSz="410766">
              <a:defRPr sz="11200" cap="none">
                <a:solidFill>
                  <a:srgbClr val="000000"/>
                </a:solidFill>
                <a:latin typeface="Helvetica"/>
                <a:ea typeface="Helvetica"/>
                <a:cs typeface="Helvetica"/>
                <a:sym typeface="Helvetica"/>
              </a:defRPr>
            </a:pPr>
            <a:r>
              <a:rPr lang="en-US" sz="4800" dirty="0">
                <a:solidFill>
                  <a:srgbClr val="941651"/>
                </a:solidFill>
              </a:rPr>
              <a:t>Right Now</a:t>
            </a:r>
          </a:p>
          <a:p>
            <a:pPr defTabSz="410766">
              <a:defRPr sz="7300" cap="none">
                <a:solidFill>
                  <a:srgbClr val="000000"/>
                </a:solidFill>
              </a:defRPr>
            </a:pPr>
            <a:r>
              <a:rPr lang="en-US" sz="2700" i="1" dirty="0">
                <a:solidFill>
                  <a:srgbClr val="941651"/>
                </a:solidFill>
              </a:rPr>
              <a:t>Business Growth </a:t>
            </a:r>
          </a:p>
        </p:txBody>
      </p:sp>
      <p:sp>
        <p:nvSpPr>
          <p:cNvPr id="180" name="Shape 180"/>
          <p:cNvSpPr>
            <a:spLocks noGrp="1"/>
          </p:cNvSpPr>
          <p:nvPr>
            <p:ph type="body" sz="half" idx="1"/>
          </p:nvPr>
        </p:nvSpPr>
        <p:spPr>
          <a:xfrm>
            <a:off x="838200" y="1808589"/>
            <a:ext cx="4436534" cy="4320605"/>
          </a:xfrm>
          <a:prstGeom prst="rect">
            <a:avLst/>
          </a:prstGeom>
        </p:spPr>
        <p:txBody>
          <a:bodyPr>
            <a:normAutofit/>
          </a:bodyPr>
          <a:lstStyle/>
          <a:p>
            <a:pPr marL="131445" indent="-131445" defTabSz="185738">
              <a:spcBef>
                <a:spcPts val="1150"/>
              </a:spcBef>
              <a:defRPr sz="2700">
                <a:solidFill>
                  <a:srgbClr val="000000"/>
                </a:solidFill>
              </a:defRPr>
            </a:pPr>
            <a:r>
              <a:rPr lang="en-US" sz="2400" u="sng" dirty="0">
                <a:solidFill>
                  <a:schemeClr val="accent1"/>
                </a:solidFill>
              </a:rPr>
              <a:t>Focus</a:t>
            </a:r>
            <a:r>
              <a:rPr lang="en-US" sz="2400" dirty="0">
                <a:solidFill>
                  <a:schemeClr val="accent2"/>
                </a:solidFill>
              </a:rPr>
              <a:t>: </a:t>
            </a:r>
            <a:r>
              <a:rPr lang="en-US" sz="2400" dirty="0">
                <a:solidFill>
                  <a:srgbClr val="941651"/>
                </a:solidFill>
              </a:rPr>
              <a:t>List of 10 Things You Can Control</a:t>
            </a:r>
          </a:p>
          <a:p>
            <a:pPr marL="131445" indent="-131445" defTabSz="185738">
              <a:spcBef>
                <a:spcPts val="1150"/>
              </a:spcBef>
              <a:defRPr sz="2700">
                <a:solidFill>
                  <a:srgbClr val="000000"/>
                </a:solidFill>
              </a:defRPr>
            </a:pPr>
            <a:r>
              <a:rPr lang="en-US" sz="2400" u="sng" dirty="0">
                <a:solidFill>
                  <a:schemeClr val="accent1"/>
                </a:solidFill>
              </a:rPr>
              <a:t>Consistency</a:t>
            </a:r>
            <a:r>
              <a:rPr lang="en-US" sz="2400" dirty="0">
                <a:solidFill>
                  <a:schemeClr val="accent2"/>
                </a:solidFill>
              </a:rPr>
              <a:t>: </a:t>
            </a:r>
            <a:r>
              <a:rPr lang="en-US" sz="2400" dirty="0">
                <a:solidFill>
                  <a:srgbClr val="941651"/>
                </a:solidFill>
              </a:rPr>
              <a:t>3 Lunch Meetings with Strategic Partners per month x 12 months = 36 meetings (Virtual check-in) </a:t>
            </a:r>
            <a:br>
              <a:rPr lang="en-US" sz="2400" dirty="0">
                <a:solidFill>
                  <a:srgbClr val="941651"/>
                </a:solidFill>
              </a:rPr>
            </a:br>
            <a:r>
              <a:rPr lang="en-US" sz="2400" dirty="0">
                <a:solidFill>
                  <a:srgbClr val="941651"/>
                </a:solidFill>
              </a:rPr>
              <a:t>- Top 20 List</a:t>
            </a:r>
          </a:p>
          <a:p>
            <a:pPr marL="131445" indent="-131445" defTabSz="185738">
              <a:spcBef>
                <a:spcPts val="1150"/>
              </a:spcBef>
              <a:defRPr sz="2700">
                <a:solidFill>
                  <a:srgbClr val="000000"/>
                </a:solidFill>
              </a:defRPr>
            </a:pPr>
            <a:r>
              <a:rPr lang="en-US" sz="2400" u="sng" dirty="0">
                <a:solidFill>
                  <a:schemeClr val="accent1"/>
                </a:solidFill>
              </a:rPr>
              <a:t>Top of Mind</a:t>
            </a:r>
            <a:r>
              <a:rPr lang="en-US" sz="2400" dirty="0">
                <a:solidFill>
                  <a:schemeClr val="accent2"/>
                </a:solidFill>
              </a:rPr>
              <a:t>: </a:t>
            </a:r>
            <a:r>
              <a:rPr lang="en-US" sz="2400" dirty="0">
                <a:solidFill>
                  <a:srgbClr val="941651"/>
                </a:solidFill>
              </a:rPr>
              <a:t>Monthly Newsletter (now 1 a week)</a:t>
            </a:r>
          </a:p>
          <a:p>
            <a:pPr marL="131445" indent="-131445" defTabSz="185738">
              <a:spcBef>
                <a:spcPts val="1150"/>
              </a:spcBef>
              <a:defRPr sz="2700">
                <a:solidFill>
                  <a:srgbClr val="000000"/>
                </a:solidFill>
              </a:defRPr>
            </a:pPr>
            <a:r>
              <a:rPr lang="en-US" sz="2400" u="sng" dirty="0">
                <a:solidFill>
                  <a:schemeClr val="accent1"/>
                </a:solidFill>
              </a:rPr>
              <a:t>The Event Effect</a:t>
            </a:r>
            <a:r>
              <a:rPr lang="en-US" sz="2400" dirty="0">
                <a:solidFill>
                  <a:schemeClr val="accent2"/>
                </a:solidFill>
              </a:rPr>
              <a:t>: </a:t>
            </a:r>
            <a:r>
              <a:rPr lang="en-US" sz="2400" dirty="0">
                <a:solidFill>
                  <a:srgbClr val="941651"/>
                </a:solidFill>
              </a:rPr>
              <a:t>Events and Workshops (virtual events)</a:t>
            </a:r>
            <a:endParaRPr sz="2400" dirty="0">
              <a:solidFill>
                <a:srgbClr val="941651"/>
              </a:solidFill>
            </a:endParaRPr>
          </a:p>
        </p:txBody>
      </p:sp>
      <p:grpSp>
        <p:nvGrpSpPr>
          <p:cNvPr id="27" name="Group 26">
            <a:extLst>
              <a:ext uri="{FF2B5EF4-FFF2-40B4-BE49-F238E27FC236}">
                <a16:creationId xmlns:a16="http://schemas.microsoft.com/office/drawing/2014/main" id="{3E043B00-31C4-E44C-B0B5-B9A00AF4EA12}"/>
              </a:ext>
            </a:extLst>
          </p:cNvPr>
          <p:cNvGrpSpPr/>
          <p:nvPr/>
        </p:nvGrpSpPr>
        <p:grpSpPr>
          <a:xfrm>
            <a:off x="5588000" y="382059"/>
            <a:ext cx="6079067" cy="5286031"/>
            <a:chOff x="3420532" y="6226146"/>
            <a:chExt cx="8360342" cy="5223193"/>
          </a:xfrm>
        </p:grpSpPr>
        <p:sp>
          <p:nvSpPr>
            <p:cNvPr id="26" name="Rectangle 25">
              <a:extLst>
                <a:ext uri="{FF2B5EF4-FFF2-40B4-BE49-F238E27FC236}">
                  <a16:creationId xmlns:a16="http://schemas.microsoft.com/office/drawing/2014/main" id="{BC080D73-7AEF-BF4E-A1E2-D3AE74D2029A}"/>
                </a:ext>
              </a:extLst>
            </p:cNvPr>
            <p:cNvSpPr/>
            <p:nvPr/>
          </p:nvSpPr>
          <p:spPr>
            <a:xfrm>
              <a:off x="3420532" y="9147565"/>
              <a:ext cx="8360342" cy="230177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Freeform 18">
              <a:extLst>
                <a:ext uri="{FF2B5EF4-FFF2-40B4-BE49-F238E27FC236}">
                  <a16:creationId xmlns:a16="http://schemas.microsoft.com/office/drawing/2014/main" id="{B010EA28-7F84-DC44-89E9-679E80B3000C}"/>
                </a:ext>
              </a:extLst>
            </p:cNvPr>
            <p:cNvSpPr/>
            <p:nvPr/>
          </p:nvSpPr>
          <p:spPr>
            <a:xfrm>
              <a:off x="3420532" y="7439247"/>
              <a:ext cx="8360342" cy="3357647"/>
            </a:xfrm>
            <a:custGeom>
              <a:avLst/>
              <a:gdLst>
                <a:gd name="connsiteX0" fmla="*/ 0 w 6996223"/>
                <a:gd name="connsiteY0" fmla="*/ 2534777 h 3019023"/>
                <a:gd name="connsiteX1" fmla="*/ 1913860 w 6996223"/>
                <a:gd name="connsiteY1" fmla="*/ 2832489 h 3019023"/>
                <a:gd name="connsiteX2" fmla="*/ 5167423 w 6996223"/>
                <a:gd name="connsiteY2" fmla="*/ 46759 h 3019023"/>
                <a:gd name="connsiteX3" fmla="*/ 6996223 w 6996223"/>
                <a:gd name="connsiteY3" fmla="*/ 1088749 h 3019023"/>
              </a:gdLst>
              <a:ahLst/>
              <a:cxnLst>
                <a:cxn ang="0">
                  <a:pos x="connsiteX0" y="connsiteY0"/>
                </a:cxn>
                <a:cxn ang="0">
                  <a:pos x="connsiteX1" y="connsiteY1"/>
                </a:cxn>
                <a:cxn ang="0">
                  <a:pos x="connsiteX2" y="connsiteY2"/>
                </a:cxn>
                <a:cxn ang="0">
                  <a:pos x="connsiteX3" y="connsiteY3"/>
                </a:cxn>
              </a:cxnLst>
              <a:rect l="l" t="t" r="r" b="b"/>
              <a:pathLst>
                <a:path w="6996223" h="3019023">
                  <a:moveTo>
                    <a:pt x="0" y="2534777"/>
                  </a:moveTo>
                  <a:cubicBezTo>
                    <a:pt x="526311" y="2890968"/>
                    <a:pt x="1052623" y="3247159"/>
                    <a:pt x="1913860" y="2832489"/>
                  </a:cubicBezTo>
                  <a:cubicBezTo>
                    <a:pt x="2775097" y="2417819"/>
                    <a:pt x="4320363" y="337382"/>
                    <a:pt x="5167423" y="46759"/>
                  </a:cubicBezTo>
                  <a:cubicBezTo>
                    <a:pt x="6014483" y="-243864"/>
                    <a:pt x="6663070" y="907996"/>
                    <a:pt x="6996223" y="1088749"/>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Frame 19">
              <a:extLst>
                <a:ext uri="{FF2B5EF4-FFF2-40B4-BE49-F238E27FC236}">
                  <a16:creationId xmlns:a16="http://schemas.microsoft.com/office/drawing/2014/main" id="{8919A25B-33F9-0A44-895F-BB70F9A5CE2D}"/>
                </a:ext>
              </a:extLst>
            </p:cNvPr>
            <p:cNvSpPr/>
            <p:nvPr/>
          </p:nvSpPr>
          <p:spPr>
            <a:xfrm>
              <a:off x="3420532" y="6799550"/>
              <a:ext cx="8360342" cy="4649789"/>
            </a:xfrm>
            <a:prstGeom prst="frame">
              <a:avLst>
                <a:gd name="adj1" fmla="val 99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1" name="TextBox 20">
              <a:extLst>
                <a:ext uri="{FF2B5EF4-FFF2-40B4-BE49-F238E27FC236}">
                  <a16:creationId xmlns:a16="http://schemas.microsoft.com/office/drawing/2014/main" id="{907A9D33-F48B-904C-A320-FEAA7DD1DF69}"/>
                </a:ext>
              </a:extLst>
            </p:cNvPr>
            <p:cNvSpPr txBox="1"/>
            <p:nvPr/>
          </p:nvSpPr>
          <p:spPr>
            <a:xfrm>
              <a:off x="3621508" y="9227537"/>
              <a:ext cx="2749829" cy="1186060"/>
            </a:xfrm>
            <a:prstGeom prst="rect">
              <a:avLst/>
            </a:prstGeom>
            <a:noFill/>
          </p:spPr>
          <p:txBody>
            <a:bodyPr wrap="square" rtlCol="0">
              <a:spAutoFit/>
            </a:bodyPr>
            <a:lstStyle/>
            <a:p>
              <a:pPr marL="85725" indent="-85725">
                <a:buFont typeface="Arial" panose="020B0604020202020204" pitchFamily="34" charset="0"/>
                <a:buChar char="•"/>
              </a:pPr>
              <a:r>
                <a:rPr lang="en-US" sz="2400" b="1" dirty="0">
                  <a:solidFill>
                    <a:schemeClr val="accent1"/>
                  </a:solidFill>
                </a:rPr>
                <a:t>Less Selective</a:t>
              </a:r>
            </a:p>
            <a:p>
              <a:pPr marL="85725" indent="-85725">
                <a:buFont typeface="Arial" panose="020B0604020202020204" pitchFamily="34" charset="0"/>
                <a:buChar char="•"/>
              </a:pPr>
              <a:r>
                <a:rPr lang="en-US" sz="2400" b="1" dirty="0">
                  <a:solidFill>
                    <a:schemeClr val="accent1"/>
                  </a:solidFill>
                </a:rPr>
                <a:t>Charge Less</a:t>
              </a:r>
            </a:p>
          </p:txBody>
        </p:sp>
        <p:sp>
          <p:nvSpPr>
            <p:cNvPr id="25" name="TextBox 24">
              <a:extLst>
                <a:ext uri="{FF2B5EF4-FFF2-40B4-BE49-F238E27FC236}">
                  <a16:creationId xmlns:a16="http://schemas.microsoft.com/office/drawing/2014/main" id="{B5FD1264-FA49-9649-9494-80DB0952D2A8}"/>
                </a:ext>
              </a:extLst>
            </p:cNvPr>
            <p:cNvSpPr txBox="1"/>
            <p:nvPr/>
          </p:nvSpPr>
          <p:spPr>
            <a:xfrm>
              <a:off x="8895169" y="7932600"/>
              <a:ext cx="2885705" cy="1186060"/>
            </a:xfrm>
            <a:prstGeom prst="rect">
              <a:avLst/>
            </a:prstGeom>
            <a:noFill/>
          </p:spPr>
          <p:txBody>
            <a:bodyPr wrap="square" rtlCol="0">
              <a:spAutoFit/>
            </a:bodyPr>
            <a:lstStyle/>
            <a:p>
              <a:pPr marL="85725" indent="-85725">
                <a:buFont typeface="Arial" panose="020B0604020202020204" pitchFamily="34" charset="0"/>
                <a:buChar char="•"/>
              </a:pPr>
              <a:r>
                <a:rPr lang="en-US" sz="2400" b="1" dirty="0">
                  <a:solidFill>
                    <a:schemeClr val="accent1"/>
                  </a:solidFill>
                </a:rPr>
                <a:t>More Selective</a:t>
              </a:r>
            </a:p>
            <a:p>
              <a:pPr marL="85725" indent="-85725">
                <a:buFont typeface="Arial" panose="020B0604020202020204" pitchFamily="34" charset="0"/>
                <a:buChar char="•"/>
              </a:pPr>
              <a:r>
                <a:rPr lang="en-US" sz="2400" b="1" dirty="0">
                  <a:solidFill>
                    <a:schemeClr val="accent1"/>
                  </a:solidFill>
                </a:rPr>
                <a:t>Charge More</a:t>
              </a:r>
            </a:p>
          </p:txBody>
        </p:sp>
        <p:sp>
          <p:nvSpPr>
            <p:cNvPr id="22" name="TextBox 21">
              <a:extLst>
                <a:ext uri="{FF2B5EF4-FFF2-40B4-BE49-F238E27FC236}">
                  <a16:creationId xmlns:a16="http://schemas.microsoft.com/office/drawing/2014/main" id="{3418E9F6-35FC-0343-80E5-D98B710AC11A}"/>
                </a:ext>
              </a:extLst>
            </p:cNvPr>
            <p:cNvSpPr txBox="1"/>
            <p:nvPr/>
          </p:nvSpPr>
          <p:spPr>
            <a:xfrm>
              <a:off x="4167964" y="6226146"/>
              <a:ext cx="6832452" cy="501794"/>
            </a:xfrm>
            <a:prstGeom prst="rect">
              <a:avLst/>
            </a:prstGeom>
            <a:noFill/>
          </p:spPr>
          <p:txBody>
            <a:bodyPr wrap="square" rtlCol="0">
              <a:spAutoFit/>
            </a:bodyPr>
            <a:lstStyle/>
            <a:p>
              <a:r>
                <a:rPr lang="en-US" sz="2700" b="1" dirty="0">
                  <a:solidFill>
                    <a:schemeClr val="accent1">
                      <a:lumMod val="60000"/>
                      <a:lumOff val="40000"/>
                    </a:schemeClr>
                  </a:solidFill>
                </a:rPr>
                <a:t>New Business Growth Cycle</a:t>
              </a:r>
            </a:p>
          </p:txBody>
        </p:sp>
      </p:grpSp>
      <p:sp>
        <p:nvSpPr>
          <p:cNvPr id="23" name="Rectangle 22">
            <a:extLst>
              <a:ext uri="{FF2B5EF4-FFF2-40B4-BE49-F238E27FC236}">
                <a16:creationId xmlns:a16="http://schemas.microsoft.com/office/drawing/2014/main" id="{6B989D7E-1E40-1B4A-8AC4-F5A11C7CFD5E}"/>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Logo&#10;&#10;Description automatically generated">
            <a:extLst>
              <a:ext uri="{FF2B5EF4-FFF2-40B4-BE49-F238E27FC236}">
                <a16:creationId xmlns:a16="http://schemas.microsoft.com/office/drawing/2014/main" id="{0CDD9A74-B117-D348-8BEE-FDEC33974972}"/>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29" name="Rectangle 28">
            <a:extLst>
              <a:ext uri="{FF2B5EF4-FFF2-40B4-BE49-F238E27FC236}">
                <a16:creationId xmlns:a16="http://schemas.microsoft.com/office/drawing/2014/main" id="{9B671177-0F56-EC4B-A365-1733961B5E17}"/>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30" name="Rectangle 29">
            <a:extLst>
              <a:ext uri="{FF2B5EF4-FFF2-40B4-BE49-F238E27FC236}">
                <a16:creationId xmlns:a16="http://schemas.microsoft.com/office/drawing/2014/main" id="{A040CB9A-99E9-674D-8FBD-13FF7D7BA4F4}"/>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31" name="Picture 30" descr="A picture containing text, sign&#10;&#10;Description automatically generated">
            <a:extLst>
              <a:ext uri="{FF2B5EF4-FFF2-40B4-BE49-F238E27FC236}">
                <a16:creationId xmlns:a16="http://schemas.microsoft.com/office/drawing/2014/main" id="{05CC85A4-D5C7-1544-AE10-E0E7BC5E0E66}"/>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16930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305FB-89EC-8343-A2D7-58C63D4D5516}"/>
              </a:ext>
            </a:extLst>
          </p:cNvPr>
          <p:cNvSpPr txBox="1"/>
          <p:nvPr/>
        </p:nvSpPr>
        <p:spPr>
          <a:xfrm>
            <a:off x="1933904" y="2280744"/>
            <a:ext cx="2375338" cy="1862048"/>
          </a:xfrm>
          <a:prstGeom prst="rect">
            <a:avLst/>
          </a:prstGeom>
          <a:noFill/>
        </p:spPr>
        <p:txBody>
          <a:bodyPr wrap="square" rtlCol="0">
            <a:spAutoFit/>
          </a:bodyPr>
          <a:lstStyle/>
          <a:p>
            <a:r>
              <a:rPr lang="en-US" sz="11500" b="1" dirty="0"/>
              <a:t>01</a:t>
            </a:r>
            <a:endParaRPr lang="en-US" b="1" dirty="0"/>
          </a:p>
        </p:txBody>
      </p:sp>
      <p:sp>
        <p:nvSpPr>
          <p:cNvPr id="8" name="Rectangle 7">
            <a:extLst>
              <a:ext uri="{FF2B5EF4-FFF2-40B4-BE49-F238E27FC236}">
                <a16:creationId xmlns:a16="http://schemas.microsoft.com/office/drawing/2014/main" id="{A3C24CC6-48E4-1A4F-8EE5-ECE4024A1E83}"/>
              </a:ext>
            </a:extLst>
          </p:cNvPr>
          <p:cNvSpPr/>
          <p:nvPr/>
        </p:nvSpPr>
        <p:spPr>
          <a:xfrm>
            <a:off x="0" y="-4336"/>
            <a:ext cx="12192000" cy="1985797"/>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595384-214C-9744-99B9-8F602C80A771}"/>
              </a:ext>
            </a:extLst>
          </p:cNvPr>
          <p:cNvSpPr/>
          <p:nvPr/>
        </p:nvSpPr>
        <p:spPr>
          <a:xfrm>
            <a:off x="0" y="4876538"/>
            <a:ext cx="12192000" cy="1670448"/>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4498BF-9516-B74A-B4AC-8FF58677A022}"/>
              </a:ext>
            </a:extLst>
          </p:cNvPr>
          <p:cNvSpPr/>
          <p:nvPr/>
        </p:nvSpPr>
        <p:spPr>
          <a:xfrm>
            <a:off x="1" y="0"/>
            <a:ext cx="1142999"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0E2AF-D323-F046-A497-7E9D3687A1DB}"/>
              </a:ext>
            </a:extLst>
          </p:cNvPr>
          <p:cNvSpPr/>
          <p:nvPr/>
        </p:nvSpPr>
        <p:spPr>
          <a:xfrm>
            <a:off x="11549743" y="-4336"/>
            <a:ext cx="642257" cy="6536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6B4BCC-4D78-9D4B-B2EF-B63208E2F82F}"/>
              </a:ext>
            </a:extLst>
          </p:cNvPr>
          <p:cNvSpPr/>
          <p:nvPr/>
        </p:nvSpPr>
        <p:spPr>
          <a:xfrm>
            <a:off x="4125438" y="1306286"/>
            <a:ext cx="183804" cy="41256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8257F9-80F4-F340-8773-3DFFD2390F92}"/>
              </a:ext>
            </a:extLst>
          </p:cNvPr>
          <p:cNvSpPr txBox="1"/>
          <p:nvPr/>
        </p:nvSpPr>
        <p:spPr>
          <a:xfrm>
            <a:off x="5050222" y="2136338"/>
            <a:ext cx="5665076" cy="1754326"/>
          </a:xfrm>
          <a:prstGeom prst="rect">
            <a:avLst/>
          </a:prstGeom>
          <a:noFill/>
        </p:spPr>
        <p:txBody>
          <a:bodyPr wrap="square" rtlCol="0">
            <a:spAutoFit/>
          </a:bodyPr>
          <a:lstStyle/>
          <a:p>
            <a:r>
              <a:rPr lang="en-US" sz="5400" dirty="0"/>
              <a:t>5 Key KPI’s to Evaluate</a:t>
            </a:r>
          </a:p>
        </p:txBody>
      </p:sp>
      <p:sp>
        <p:nvSpPr>
          <p:cNvPr id="14" name="Rectangle 13">
            <a:extLst>
              <a:ext uri="{FF2B5EF4-FFF2-40B4-BE49-F238E27FC236}">
                <a16:creationId xmlns:a16="http://schemas.microsoft.com/office/drawing/2014/main" id="{186910D8-8CE6-924D-92F4-76D18AAFFD69}"/>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96FCB29F-8D96-CD40-945B-0F05AFC259A8}"/>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6" name="Rectangle 15">
            <a:extLst>
              <a:ext uri="{FF2B5EF4-FFF2-40B4-BE49-F238E27FC236}">
                <a16:creationId xmlns:a16="http://schemas.microsoft.com/office/drawing/2014/main" id="{321C128F-3535-3542-9102-69927F28F9EF}"/>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7" name="Rectangle 16">
            <a:extLst>
              <a:ext uri="{FF2B5EF4-FFF2-40B4-BE49-F238E27FC236}">
                <a16:creationId xmlns:a16="http://schemas.microsoft.com/office/drawing/2014/main" id="{7E2367C7-2D10-E642-8080-099E29174195}"/>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8" name="Picture 17" descr="A picture containing text, sign&#10;&#10;Description automatically generated">
            <a:extLst>
              <a:ext uri="{FF2B5EF4-FFF2-40B4-BE49-F238E27FC236}">
                <a16:creationId xmlns:a16="http://schemas.microsoft.com/office/drawing/2014/main" id="{C5C6506C-45C7-AC40-A69B-7100731820EE}"/>
              </a:ext>
            </a:extLst>
          </p:cNvPr>
          <p:cNvPicPr>
            <a:picLocks noChangeAspect="1"/>
          </p:cNvPicPr>
          <p:nvPr/>
        </p:nvPicPr>
        <p:blipFill>
          <a:blip r:embed="rId3"/>
          <a:stretch>
            <a:fillRect/>
          </a:stretch>
        </p:blipFill>
        <p:spPr>
          <a:xfrm>
            <a:off x="543681" y="6128426"/>
            <a:ext cx="2454860" cy="532659"/>
          </a:xfrm>
          <a:prstGeom prst="rect">
            <a:avLst/>
          </a:prstGeom>
        </p:spPr>
      </p:pic>
      <p:pic>
        <p:nvPicPr>
          <p:cNvPr id="19" name="Graphic 18" descr="Statistics with solid fill">
            <a:extLst>
              <a:ext uri="{FF2B5EF4-FFF2-40B4-BE49-F238E27FC236}">
                <a16:creationId xmlns:a16="http://schemas.microsoft.com/office/drawing/2014/main" id="{EAF00C87-CB0B-FC49-8D62-DD5283E311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889" y="2399196"/>
            <a:ext cx="2893741" cy="2893741"/>
          </a:xfrm>
          <a:prstGeom prst="rect">
            <a:avLst/>
          </a:prstGeom>
        </p:spPr>
      </p:pic>
    </p:spTree>
    <p:extLst>
      <p:ext uri="{BB962C8B-B14F-4D97-AF65-F5344CB8AC3E}">
        <p14:creationId xmlns:p14="http://schemas.microsoft.com/office/powerpoint/2010/main" val="104521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8305FB-89EC-8343-A2D7-58C63D4D5516}"/>
              </a:ext>
            </a:extLst>
          </p:cNvPr>
          <p:cNvSpPr txBox="1"/>
          <p:nvPr/>
        </p:nvSpPr>
        <p:spPr>
          <a:xfrm>
            <a:off x="1771111" y="922514"/>
            <a:ext cx="2278175" cy="1446550"/>
          </a:xfrm>
          <a:prstGeom prst="rect">
            <a:avLst/>
          </a:prstGeom>
          <a:noFill/>
        </p:spPr>
        <p:txBody>
          <a:bodyPr wrap="square" rtlCol="0">
            <a:spAutoFit/>
          </a:bodyPr>
          <a:lstStyle/>
          <a:p>
            <a:r>
              <a:rPr lang="en-US" sz="8800" dirty="0">
                <a:solidFill>
                  <a:srgbClr val="941651"/>
                </a:solidFill>
              </a:rPr>
              <a:t>KPI</a:t>
            </a:r>
            <a:endParaRPr lang="en-US" sz="1400" dirty="0">
              <a:solidFill>
                <a:srgbClr val="941651"/>
              </a:solidFill>
            </a:endParaRPr>
          </a:p>
        </p:txBody>
      </p:sp>
      <p:sp>
        <p:nvSpPr>
          <p:cNvPr id="10" name="Rectangle 9">
            <a:extLst>
              <a:ext uri="{FF2B5EF4-FFF2-40B4-BE49-F238E27FC236}">
                <a16:creationId xmlns:a16="http://schemas.microsoft.com/office/drawing/2014/main" id="{F04498BF-9516-B74A-B4AC-8FF58677A022}"/>
              </a:ext>
            </a:extLst>
          </p:cNvPr>
          <p:cNvSpPr/>
          <p:nvPr/>
        </p:nvSpPr>
        <p:spPr>
          <a:xfrm>
            <a:off x="1" y="0"/>
            <a:ext cx="1142999" cy="6536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A0E2AF-D323-F046-A497-7E9D3687A1DB}"/>
              </a:ext>
            </a:extLst>
          </p:cNvPr>
          <p:cNvSpPr/>
          <p:nvPr/>
        </p:nvSpPr>
        <p:spPr>
          <a:xfrm>
            <a:off x="11549743" y="-4336"/>
            <a:ext cx="642257" cy="6536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6910D8-8CE6-924D-92F4-76D18AAFFD69}"/>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96FCB29F-8D96-CD40-945B-0F05AFC259A8}"/>
              </a:ext>
            </a:extLst>
          </p:cNvPr>
          <p:cNvPicPr>
            <a:picLocks noChangeAspect="1"/>
          </p:cNvPicPr>
          <p:nvPr/>
        </p:nvPicPr>
        <p:blipFill>
          <a:blip r:embed="rId2"/>
          <a:stretch>
            <a:fillRect/>
          </a:stretch>
        </p:blipFill>
        <p:spPr>
          <a:xfrm>
            <a:off x="9484612" y="6036840"/>
            <a:ext cx="1906875" cy="584775"/>
          </a:xfrm>
          <a:prstGeom prst="rect">
            <a:avLst/>
          </a:prstGeom>
        </p:spPr>
      </p:pic>
      <p:sp>
        <p:nvSpPr>
          <p:cNvPr id="16" name="Rectangle 15">
            <a:extLst>
              <a:ext uri="{FF2B5EF4-FFF2-40B4-BE49-F238E27FC236}">
                <a16:creationId xmlns:a16="http://schemas.microsoft.com/office/drawing/2014/main" id="{321C128F-3535-3542-9102-69927F28F9EF}"/>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7" name="Rectangle 16">
            <a:extLst>
              <a:ext uri="{FF2B5EF4-FFF2-40B4-BE49-F238E27FC236}">
                <a16:creationId xmlns:a16="http://schemas.microsoft.com/office/drawing/2014/main" id="{7E2367C7-2D10-E642-8080-099E29174195}"/>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8" name="Picture 17" descr="A picture containing text, sign&#10;&#10;Description automatically generated">
            <a:extLst>
              <a:ext uri="{FF2B5EF4-FFF2-40B4-BE49-F238E27FC236}">
                <a16:creationId xmlns:a16="http://schemas.microsoft.com/office/drawing/2014/main" id="{C5C6506C-45C7-AC40-A69B-7100731820EE}"/>
              </a:ext>
            </a:extLst>
          </p:cNvPr>
          <p:cNvPicPr>
            <a:picLocks noChangeAspect="1"/>
          </p:cNvPicPr>
          <p:nvPr/>
        </p:nvPicPr>
        <p:blipFill>
          <a:blip r:embed="rId3"/>
          <a:stretch>
            <a:fillRect/>
          </a:stretch>
        </p:blipFill>
        <p:spPr>
          <a:xfrm>
            <a:off x="543681" y="6128426"/>
            <a:ext cx="2454860" cy="532659"/>
          </a:xfrm>
          <a:prstGeom prst="rect">
            <a:avLst/>
          </a:prstGeom>
        </p:spPr>
      </p:pic>
      <p:sp>
        <p:nvSpPr>
          <p:cNvPr id="3" name="TextBox 2">
            <a:extLst>
              <a:ext uri="{FF2B5EF4-FFF2-40B4-BE49-F238E27FC236}">
                <a16:creationId xmlns:a16="http://schemas.microsoft.com/office/drawing/2014/main" id="{A79C509C-0AAD-504B-9030-14190BF7DF05}"/>
              </a:ext>
            </a:extLst>
          </p:cNvPr>
          <p:cNvSpPr txBox="1"/>
          <p:nvPr/>
        </p:nvSpPr>
        <p:spPr>
          <a:xfrm>
            <a:off x="4351590" y="1414956"/>
            <a:ext cx="4776281" cy="523220"/>
          </a:xfrm>
          <a:prstGeom prst="rect">
            <a:avLst/>
          </a:prstGeom>
          <a:noFill/>
        </p:spPr>
        <p:txBody>
          <a:bodyPr wrap="square" rtlCol="0">
            <a:spAutoFit/>
          </a:bodyPr>
          <a:lstStyle/>
          <a:p>
            <a:r>
              <a:rPr lang="en-US" sz="2800" i="1" dirty="0">
                <a:solidFill>
                  <a:srgbClr val="941651"/>
                </a:solidFill>
              </a:rPr>
              <a:t>Key Performance Indicators </a:t>
            </a:r>
          </a:p>
        </p:txBody>
      </p:sp>
      <p:sp>
        <p:nvSpPr>
          <p:cNvPr id="4" name="TextBox 3">
            <a:extLst>
              <a:ext uri="{FF2B5EF4-FFF2-40B4-BE49-F238E27FC236}">
                <a16:creationId xmlns:a16="http://schemas.microsoft.com/office/drawing/2014/main" id="{6FB8A176-60B5-C44C-8AED-BBC07CD1B224}"/>
              </a:ext>
            </a:extLst>
          </p:cNvPr>
          <p:cNvSpPr txBox="1"/>
          <p:nvPr/>
        </p:nvSpPr>
        <p:spPr>
          <a:xfrm>
            <a:off x="4351590" y="2551837"/>
            <a:ext cx="6538292" cy="1938992"/>
          </a:xfrm>
          <a:prstGeom prst="rect">
            <a:avLst/>
          </a:prstGeom>
          <a:noFill/>
        </p:spPr>
        <p:txBody>
          <a:bodyPr wrap="square" rtlCol="0">
            <a:spAutoFit/>
          </a:bodyPr>
          <a:lstStyle/>
          <a:p>
            <a:r>
              <a:rPr lang="en-US" sz="2000" dirty="0"/>
              <a:t>Set of quantifiable measurements used to gauge a company's overall long-term performance. </a:t>
            </a:r>
          </a:p>
          <a:p>
            <a:endParaRPr lang="en-US" sz="2000" dirty="0"/>
          </a:p>
          <a:p>
            <a:r>
              <a:rPr lang="en-US" sz="2000" dirty="0"/>
              <a:t>KPIs specifically help determine a company's strategic, financial, and operational achievements, especially compared to those of other businesses within the same sector.</a:t>
            </a:r>
          </a:p>
        </p:txBody>
      </p:sp>
    </p:spTree>
    <p:extLst>
      <p:ext uri="{BB962C8B-B14F-4D97-AF65-F5344CB8AC3E}">
        <p14:creationId xmlns:p14="http://schemas.microsoft.com/office/powerpoint/2010/main" val="2147695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609C07-17C8-A048-925E-3F34E372866F}"/>
              </a:ext>
            </a:extLst>
          </p:cNvPr>
          <p:cNvSpPr/>
          <p:nvPr/>
        </p:nvSpPr>
        <p:spPr>
          <a:xfrm>
            <a:off x="6290441" y="-4336"/>
            <a:ext cx="5901559" cy="67204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B70E540-0E21-6745-8A83-CB007FDEC9F8}"/>
              </a:ext>
            </a:extLst>
          </p:cNvPr>
          <p:cNvSpPr/>
          <p:nvPr/>
        </p:nvSpPr>
        <p:spPr>
          <a:xfrm>
            <a:off x="5901559" y="1085652"/>
            <a:ext cx="388882" cy="4540469"/>
          </a:xfrm>
          <a:prstGeom prst="rect">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5A28054-59D0-F341-91CE-8EE55C78D1B3}"/>
              </a:ext>
            </a:extLst>
          </p:cNvPr>
          <p:cNvSpPr txBox="1"/>
          <p:nvPr/>
        </p:nvSpPr>
        <p:spPr>
          <a:xfrm>
            <a:off x="327031" y="1714470"/>
            <a:ext cx="4858615" cy="646331"/>
          </a:xfrm>
          <a:prstGeom prst="rect">
            <a:avLst/>
          </a:prstGeom>
          <a:noFill/>
        </p:spPr>
        <p:txBody>
          <a:bodyPr wrap="square" rtlCol="0">
            <a:spAutoFit/>
          </a:bodyPr>
          <a:lstStyle/>
          <a:p>
            <a:pPr algn="ctr"/>
            <a:r>
              <a:rPr lang="en-US" sz="3600" b="1" dirty="0"/>
              <a:t>Marketing</a:t>
            </a:r>
            <a:endParaRPr lang="en-US" sz="2800" b="1" dirty="0"/>
          </a:p>
        </p:txBody>
      </p:sp>
      <p:sp>
        <p:nvSpPr>
          <p:cNvPr id="17" name="TextBox 16">
            <a:extLst>
              <a:ext uri="{FF2B5EF4-FFF2-40B4-BE49-F238E27FC236}">
                <a16:creationId xmlns:a16="http://schemas.microsoft.com/office/drawing/2014/main" id="{882C5111-EC4D-1941-9CFE-DC59E52503A3}"/>
              </a:ext>
            </a:extLst>
          </p:cNvPr>
          <p:cNvSpPr txBox="1"/>
          <p:nvPr/>
        </p:nvSpPr>
        <p:spPr>
          <a:xfrm>
            <a:off x="1276685" y="2560855"/>
            <a:ext cx="4819315"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Strong Online Presence</a:t>
            </a:r>
          </a:p>
          <a:p>
            <a:pPr marL="285750" indent="-285750">
              <a:buFont typeface="Arial" panose="020B0604020202020204" pitchFamily="34" charset="0"/>
              <a:buChar char="•"/>
            </a:pPr>
            <a:r>
              <a:rPr lang="en-US" sz="2000" dirty="0"/>
              <a:t>Building a Marketing Plan</a:t>
            </a:r>
          </a:p>
          <a:p>
            <a:pPr marL="285750" indent="-285750">
              <a:buFont typeface="Arial" panose="020B0604020202020204" pitchFamily="34" charset="0"/>
              <a:buChar char="•"/>
            </a:pPr>
            <a:r>
              <a:rPr lang="en-US" sz="2000" dirty="0"/>
              <a:t>Correct Marketing Tools</a:t>
            </a:r>
          </a:p>
          <a:p>
            <a:pPr marL="285750" indent="-285750">
              <a:buFont typeface="Arial" panose="020B0604020202020204" pitchFamily="34" charset="0"/>
              <a:buChar char="•"/>
            </a:pPr>
            <a:endParaRPr lang="en-US" sz="2000" dirty="0"/>
          </a:p>
          <a:p>
            <a:r>
              <a:rPr lang="en-US" sz="2000" dirty="0"/>
              <a:t>Conversion Rates</a:t>
            </a:r>
          </a:p>
          <a:p>
            <a:r>
              <a:rPr lang="en-US" sz="2000" dirty="0"/>
              <a:t>Search Engine Results</a:t>
            </a:r>
          </a:p>
          <a:p>
            <a:r>
              <a:rPr lang="en-US" sz="2000" dirty="0"/>
              <a:t>Qualified Leads</a:t>
            </a:r>
          </a:p>
        </p:txBody>
      </p:sp>
      <p:sp>
        <p:nvSpPr>
          <p:cNvPr id="7" name="TextBox 6">
            <a:extLst>
              <a:ext uri="{FF2B5EF4-FFF2-40B4-BE49-F238E27FC236}">
                <a16:creationId xmlns:a16="http://schemas.microsoft.com/office/drawing/2014/main" id="{E1AD8617-8B61-B246-B025-926D063BFE89}"/>
              </a:ext>
            </a:extLst>
          </p:cNvPr>
          <p:cNvSpPr txBox="1"/>
          <p:nvPr/>
        </p:nvSpPr>
        <p:spPr>
          <a:xfrm>
            <a:off x="213360" y="142240"/>
            <a:ext cx="1257766" cy="1862048"/>
          </a:xfrm>
          <a:prstGeom prst="rect">
            <a:avLst/>
          </a:prstGeom>
          <a:noFill/>
        </p:spPr>
        <p:txBody>
          <a:bodyPr wrap="square" rtlCol="0">
            <a:spAutoFit/>
          </a:bodyPr>
          <a:lstStyle/>
          <a:p>
            <a:r>
              <a:rPr lang="en-US" sz="11500" b="1" dirty="0">
                <a:solidFill>
                  <a:schemeClr val="accent1">
                    <a:lumMod val="60000"/>
                    <a:lumOff val="40000"/>
                  </a:schemeClr>
                </a:solidFill>
              </a:rPr>
              <a:t>1</a:t>
            </a:r>
            <a:endParaRPr lang="en-US" b="1" dirty="0">
              <a:solidFill>
                <a:schemeClr val="accent1">
                  <a:lumMod val="60000"/>
                  <a:lumOff val="40000"/>
                </a:schemeClr>
              </a:solidFill>
            </a:endParaRPr>
          </a:p>
        </p:txBody>
      </p:sp>
      <p:pic>
        <p:nvPicPr>
          <p:cNvPr id="4" name="Picture 3" descr="A computer on a table&#10;&#10;Description automatically generated with medium confidence">
            <a:extLst>
              <a:ext uri="{FF2B5EF4-FFF2-40B4-BE49-F238E27FC236}">
                <a16:creationId xmlns:a16="http://schemas.microsoft.com/office/drawing/2014/main" id="{11018664-212B-1E47-900D-4F008023A2C3}"/>
              </a:ext>
            </a:extLst>
          </p:cNvPr>
          <p:cNvPicPr>
            <a:picLocks noChangeAspect="1"/>
          </p:cNvPicPr>
          <p:nvPr/>
        </p:nvPicPr>
        <p:blipFill>
          <a:blip r:embed="rId2"/>
          <a:stretch>
            <a:fillRect/>
          </a:stretch>
        </p:blipFill>
        <p:spPr>
          <a:xfrm>
            <a:off x="6293275" y="1404740"/>
            <a:ext cx="5898725" cy="3906561"/>
          </a:xfrm>
          <a:prstGeom prst="rect">
            <a:avLst/>
          </a:prstGeom>
        </p:spPr>
      </p:pic>
      <p:sp>
        <p:nvSpPr>
          <p:cNvPr id="10" name="Rectangle 9">
            <a:extLst>
              <a:ext uri="{FF2B5EF4-FFF2-40B4-BE49-F238E27FC236}">
                <a16:creationId xmlns:a16="http://schemas.microsoft.com/office/drawing/2014/main" id="{68AFBB5B-DBFE-534B-9652-2BF5AEC78D78}"/>
              </a:ext>
            </a:extLst>
          </p:cNvPr>
          <p:cNvSpPr/>
          <p:nvPr/>
        </p:nvSpPr>
        <p:spPr>
          <a:xfrm>
            <a:off x="0" y="5953328"/>
            <a:ext cx="12192000" cy="904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D7C5C08F-8B1B-B243-98CB-383912E8D847}"/>
              </a:ext>
            </a:extLst>
          </p:cNvPr>
          <p:cNvPicPr>
            <a:picLocks noChangeAspect="1"/>
          </p:cNvPicPr>
          <p:nvPr/>
        </p:nvPicPr>
        <p:blipFill>
          <a:blip r:embed="rId3"/>
          <a:stretch>
            <a:fillRect/>
          </a:stretch>
        </p:blipFill>
        <p:spPr>
          <a:xfrm>
            <a:off x="9484612" y="6036840"/>
            <a:ext cx="1906875" cy="584775"/>
          </a:xfrm>
          <a:prstGeom prst="rect">
            <a:avLst/>
          </a:prstGeom>
        </p:spPr>
      </p:pic>
      <p:sp>
        <p:nvSpPr>
          <p:cNvPr id="12" name="Rectangle 11">
            <a:extLst>
              <a:ext uri="{FF2B5EF4-FFF2-40B4-BE49-F238E27FC236}">
                <a16:creationId xmlns:a16="http://schemas.microsoft.com/office/drawing/2014/main" id="{34EE8D46-7B00-5F4E-ACE0-80408AD6EC66}"/>
              </a:ext>
            </a:extLst>
          </p:cNvPr>
          <p:cNvSpPr/>
          <p:nvPr/>
        </p:nvSpPr>
        <p:spPr>
          <a:xfrm>
            <a:off x="4103768" y="6274859"/>
            <a:ext cx="1686680" cy="261610"/>
          </a:xfrm>
          <a:prstGeom prst="rect">
            <a:avLst/>
          </a:prstGeom>
        </p:spPr>
        <p:txBody>
          <a:bodyPr wrap="none">
            <a:spAutoFit/>
          </a:bodyPr>
          <a:lstStyle/>
          <a:p>
            <a:r>
              <a:rPr lang="en-US" sz="1100" dirty="0" err="1"/>
              <a:t>David@PiedmontAve.com</a:t>
            </a:r>
            <a:endParaRPr lang="en-US" sz="1100" dirty="0"/>
          </a:p>
        </p:txBody>
      </p:sp>
      <p:sp>
        <p:nvSpPr>
          <p:cNvPr id="13" name="Rectangle 12">
            <a:extLst>
              <a:ext uri="{FF2B5EF4-FFF2-40B4-BE49-F238E27FC236}">
                <a16:creationId xmlns:a16="http://schemas.microsoft.com/office/drawing/2014/main" id="{5D837531-73A3-5D4D-877B-86F928C1B2D4}"/>
              </a:ext>
            </a:extLst>
          </p:cNvPr>
          <p:cNvSpPr/>
          <p:nvPr/>
        </p:nvSpPr>
        <p:spPr>
          <a:xfrm>
            <a:off x="6476319" y="6274859"/>
            <a:ext cx="1675459" cy="261610"/>
          </a:xfrm>
          <a:prstGeom prst="rect">
            <a:avLst/>
          </a:prstGeom>
        </p:spPr>
        <p:txBody>
          <a:bodyPr wrap="none">
            <a:spAutoFit/>
          </a:bodyPr>
          <a:lstStyle/>
          <a:p>
            <a:r>
              <a:rPr lang="en-US" sz="1100" dirty="0" err="1">
                <a:latin typeface="Arial" panose="020B0604020202020204" pitchFamily="34" charset="0"/>
              </a:rPr>
              <a:t>www.PiedmontAve.com</a:t>
            </a:r>
            <a:endParaRPr lang="en-US" sz="1100" dirty="0"/>
          </a:p>
        </p:txBody>
      </p:sp>
      <p:pic>
        <p:nvPicPr>
          <p:cNvPr id="14" name="Picture 13" descr="A picture containing text, sign&#10;&#10;Description automatically generated">
            <a:extLst>
              <a:ext uri="{FF2B5EF4-FFF2-40B4-BE49-F238E27FC236}">
                <a16:creationId xmlns:a16="http://schemas.microsoft.com/office/drawing/2014/main" id="{BD41A9E9-8CBB-2742-A828-8DF1FAD6642D}"/>
              </a:ext>
            </a:extLst>
          </p:cNvPr>
          <p:cNvPicPr>
            <a:picLocks noChangeAspect="1"/>
          </p:cNvPicPr>
          <p:nvPr/>
        </p:nvPicPr>
        <p:blipFill>
          <a:blip r:embed="rId4"/>
          <a:stretch>
            <a:fillRect/>
          </a:stretch>
        </p:blipFill>
        <p:spPr>
          <a:xfrm>
            <a:off x="543681" y="6128426"/>
            <a:ext cx="2454860" cy="532659"/>
          </a:xfrm>
          <a:prstGeom prst="rect">
            <a:avLst/>
          </a:prstGeom>
        </p:spPr>
      </p:pic>
    </p:spTree>
    <p:extLst>
      <p:ext uri="{BB962C8B-B14F-4D97-AF65-F5344CB8AC3E}">
        <p14:creationId xmlns:p14="http://schemas.microsoft.com/office/powerpoint/2010/main" val="992727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3037</TotalTime>
  <Words>2033</Words>
  <Application>Microsoft Macintosh PowerPoint</Application>
  <PresentationFormat>Widescreen</PresentationFormat>
  <Paragraphs>340</Paragraphs>
  <Slides>48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Bangla MN</vt:lpstr>
      <vt:lpstr>Calibri</vt:lpstr>
      <vt:lpstr>Calibri Light</vt:lpstr>
      <vt:lpstr>DIN Condensed</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Right Now Business Growth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 Now Grow Your Business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McDonnell</dc:creator>
  <cp:lastModifiedBy>David Mitroff</cp:lastModifiedBy>
  <cp:revision>250</cp:revision>
  <dcterms:created xsi:type="dcterms:W3CDTF">2020-04-29T22:06:20Z</dcterms:created>
  <dcterms:modified xsi:type="dcterms:W3CDTF">2021-06-08T21:13:14Z</dcterms:modified>
</cp:coreProperties>
</file>